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76" r:id="rId6"/>
    <p:sldId id="260" r:id="rId7"/>
    <p:sldId id="261" r:id="rId8"/>
    <p:sldId id="271" r:id="rId9"/>
    <p:sldId id="262" r:id="rId10"/>
    <p:sldId id="273" r:id="rId11"/>
    <p:sldId id="263" r:id="rId12"/>
    <p:sldId id="279" r:id="rId13"/>
    <p:sldId id="277" r:id="rId14"/>
    <p:sldId id="278" r:id="rId15"/>
    <p:sldId id="274" r:id="rId16"/>
    <p:sldId id="280" r:id="rId17"/>
    <p:sldId id="275" r:id="rId18"/>
    <p:sldId id="281" r:id="rId19"/>
    <p:sldId id="265" r:id="rId20"/>
    <p:sldId id="266" r:id="rId21"/>
    <p:sldId id="267" r:id="rId22"/>
    <p:sldId id="268" r:id="rId23"/>
    <p:sldId id="269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6" autoAdjust="0"/>
  </p:normalViewPr>
  <p:slideViewPr>
    <p:cSldViewPr>
      <p:cViewPr varScale="1">
        <p:scale>
          <a:sx n="110" d="100"/>
          <a:sy n="110" d="100"/>
        </p:scale>
        <p:origin x="-164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638419301951243E-2"/>
                  <c:y val="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924862</c:v>
                </c:pt>
                <c:pt idx="1">
                  <c:v>989762</c:v>
                </c:pt>
                <c:pt idx="2">
                  <c:v>1378698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Выполнение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638419301951243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798024127439053E-2"/>
                  <c:y val="-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957628952926863E-2"/>
                  <c:y val="-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941083</c:v>
                </c:pt>
                <c:pt idx="1">
                  <c:v>244066</c:v>
                </c:pt>
                <c:pt idx="2">
                  <c:v>1231491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654400"/>
        <c:axId val="113688960"/>
      </c:barChart>
      <c:catAx>
        <c:axId val="11365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3688960"/>
        <c:crosses val="autoZero"/>
        <c:auto val="1"/>
        <c:lblAlgn val="ctr"/>
        <c:lblOffset val="100"/>
        <c:noMultiLvlLbl val="0"/>
      </c:catAx>
      <c:valAx>
        <c:axId val="11368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3654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041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Табакокурение</c:v>
                </c:pt>
                <c:pt idx="1">
                  <c:v>Низкая ФА</c:v>
                </c:pt>
                <c:pt idx="2">
                  <c:v>Нерациональное питание</c:v>
                </c:pt>
                <c:pt idx="3">
                  <c:v>Потребление алкоголя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34.700000000000003</c:v>
                </c:pt>
                <c:pt idx="1">
                  <c:v>38.5</c:v>
                </c:pt>
                <c:pt idx="2">
                  <c:v>36.799999999999997</c:v>
                </c:pt>
                <c:pt idx="3">
                  <c:v>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500000000000003E-3"/>
                  <c:y val="-3.8341150500185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583333333333334E-2"/>
                  <c:y val="-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500000000000077E-2"/>
                  <c:y val="-3.83411505001857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Табакокурение</c:v>
                </c:pt>
                <c:pt idx="1">
                  <c:v>Низкая ФА</c:v>
                </c:pt>
                <c:pt idx="2">
                  <c:v>Нерациональное питание</c:v>
                </c:pt>
                <c:pt idx="3">
                  <c:v>Потребление алкоголя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31</c:v>
                </c:pt>
                <c:pt idx="1">
                  <c:v>34.9</c:v>
                </c:pt>
                <c:pt idx="2">
                  <c:v>35.1</c:v>
                </c:pt>
                <c:pt idx="3">
                  <c:v>0.8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16666666666666E-2"/>
                  <c:y val="3.8341150500185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16666666666666E-2"/>
                  <c:y val="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333333333333332E-3"/>
                  <c:y val="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Табакокурение</c:v>
                </c:pt>
                <c:pt idx="1">
                  <c:v>Низкая ФА</c:v>
                </c:pt>
                <c:pt idx="2">
                  <c:v>Нерациональное питание</c:v>
                </c:pt>
                <c:pt idx="3">
                  <c:v>Потребление алкоголя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21.3</c:v>
                </c:pt>
                <c:pt idx="1">
                  <c:v>25.1</c:v>
                </c:pt>
                <c:pt idx="2">
                  <c:v>25.2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56256"/>
        <c:axId val="52130944"/>
      </c:barChart>
      <c:catAx>
        <c:axId val="66256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52130944"/>
        <c:crosses val="autoZero"/>
        <c:auto val="1"/>
        <c:lblAlgn val="ctr"/>
        <c:lblOffset val="100"/>
        <c:noMultiLvlLbl val="0"/>
      </c:catAx>
      <c:valAx>
        <c:axId val="521309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62562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 12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Полилиния 11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ый треугольник 1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srcRect/>
            <a:tile/>
          </a:blipFill>
          <a:ln w="12700">
            <a:noFill/>
          </a:ln>
          <a:effectLst>
            <a:outerShdw blurRad="5076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Прямая соединительная линия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Прямоугольный треугольник 9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700">
            <a:noFill/>
          </a:ln>
          <a:effectLst>
            <a:outerShdw blurRad="5076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tIns="45000" rIns="90000" bIns="45000"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ru-RU" sz="4800" b="1" strike="noStrike" spc="-1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lang="ru-RU" sz="4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grpSp>
        <p:nvGrpSpPr>
          <p:cNvPr id="6" name="Группа 1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Полилиния 6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cxn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Полилиния 7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cxn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Полилиния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cxn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4">
                <a:alphaModFix amt="50000"/>
              </a:blip>
              <a:srcRect/>
              <a:tile/>
            </a:blipFill>
            <a:ln w="12700">
              <a:noFill/>
            </a:ln>
            <a:effectLst>
              <a:outerShdw blurRad="50760" dist="3816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" name="Прямая соединительная линия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065">
              <a:solidFill>
                <a:srgbClr val="196F85"/>
              </a:solidFill>
              <a:miter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1" name="PlaceHolder 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36B5FE90-2A3F-4AF7-ADC8-54E4448481B7}" type="datetime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04.07.2022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AB6338C4-52CF-4FD5-A02E-01E218B8D36E}" type="slidenum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олилиния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Полилиния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Прямоугольный треугольник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srcRect/>
            <a:tile/>
          </a:blipFill>
          <a:ln w="12700">
            <a:noFill/>
          </a:ln>
          <a:effectLst>
            <a:outerShdw blurRad="5076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4" name="Прямая соединительная линия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5" name="PlaceHolder 1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Образец текста</a:t>
            </a:r>
          </a:p>
          <a:p>
            <a:pPr marL="621720" lvl="1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lang="ru-RU" sz="2300" b="0" strike="noStrike" spc="-1">
                <a:solidFill>
                  <a:srgbClr val="000000"/>
                </a:solidFill>
                <a:latin typeface="Lucida Sans Unicode"/>
              </a:rPr>
              <a:t>Второй уровень</a:t>
            </a:r>
          </a:p>
          <a:p>
            <a:pPr marL="859680" lvl="2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Третий уровень</a:t>
            </a:r>
          </a:p>
          <a:p>
            <a:pPr marL="1143000" lvl="3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Четвертый уровень</a:t>
            </a:r>
          </a:p>
          <a:p>
            <a:pPr marL="1371600" lvl="4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Пятый уровень</a:t>
            </a:r>
          </a:p>
        </p:txBody>
      </p:sp>
      <p:sp>
        <p:nvSpPr>
          <p:cNvPr id="56" name="PlaceHolder 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2861C525-6C5A-49F4-BEA8-BDA10F38E0FA}" type="datetime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04.07.2022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6C5B8573-95AA-4DDC-93F1-7E51E26919D5}" type="slidenum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lang="ru-RU" sz="41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Заголовок 1"/>
          <p:cNvSpPr txBox="1"/>
          <p:nvPr/>
        </p:nvSpPr>
        <p:spPr>
          <a:xfrm>
            <a:off x="685800" y="476640"/>
            <a:ext cx="7772040" cy="4032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ru-RU" sz="2800" b="1" strike="noStrike" spc="-1" dirty="0">
                <a:solidFill>
                  <a:srgbClr val="464646"/>
                </a:solidFill>
                <a:latin typeface="Times New Roman"/>
              </a:rPr>
              <a:t>О </a:t>
            </a:r>
            <a:r>
              <a:rPr lang="ru-RU" sz="2800" b="1" strike="noStrike" spc="-1" dirty="0">
                <a:solidFill>
                  <a:srgbClr val="464646"/>
                </a:solidFill>
                <a:latin typeface="Lucida Sans Unicode"/>
              </a:rPr>
              <a:t> </a:t>
            </a:r>
            <a:r>
              <a:rPr lang="ru-RU" sz="2800" b="1" strike="noStrike" spc="-1" dirty="0">
                <a:solidFill>
                  <a:srgbClr val="464646"/>
                </a:solidFill>
                <a:latin typeface="Times New Roman"/>
              </a:rPr>
              <a:t>проведении диспансеризации определенных групп взрослого населения в Краснодарском крае в </a:t>
            </a:r>
            <a:r>
              <a:rPr lang="ru-RU" sz="2800" b="1" strike="noStrike" spc="-1" dirty="0" smtClean="0">
                <a:solidFill>
                  <a:srgbClr val="464646"/>
                </a:solidFill>
                <a:latin typeface="Times New Roman"/>
              </a:rPr>
              <a:t>2019-2021 </a:t>
            </a:r>
            <a:r>
              <a:rPr lang="ru-RU" sz="2800" b="1" strike="noStrike" spc="-1" dirty="0">
                <a:solidFill>
                  <a:srgbClr val="464646"/>
                </a:solidFill>
                <a:latin typeface="Times New Roman"/>
              </a:rPr>
              <a:t>годах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ru-RU" sz="2000" b="1" strike="noStrike" spc="-1" dirty="0">
                <a:solidFill>
                  <a:srgbClr val="464646"/>
                </a:solidFill>
                <a:latin typeface="Times New Roman"/>
              </a:rPr>
              <a:t>Юшкова Н.Г.,</a:t>
            </a:r>
            <a:r>
              <a:rPr dirty="0"/>
              <a:t/>
            </a:r>
            <a:br>
              <a:rPr dirty="0"/>
            </a:br>
            <a:r>
              <a:rPr lang="ru-RU" sz="2000" b="1" strike="noStrike" spc="-1" dirty="0">
                <a:solidFill>
                  <a:srgbClr val="464646"/>
                </a:solidFill>
                <a:latin typeface="Times New Roman"/>
              </a:rPr>
              <a:t>заведующий отделом организации</a:t>
            </a:r>
            <a:r>
              <a:rPr dirty="0"/>
              <a:t/>
            </a:r>
            <a:br>
              <a:rPr dirty="0"/>
            </a:br>
            <a:r>
              <a:rPr lang="ru-RU" sz="2000" b="1" strike="noStrike" spc="-1" dirty="0">
                <a:solidFill>
                  <a:srgbClr val="464646"/>
                </a:solidFill>
                <a:latin typeface="Times New Roman"/>
              </a:rPr>
              <a:t>медицинской профилактики </a:t>
            </a:r>
            <a:r>
              <a:rPr dirty="0"/>
              <a:t/>
            </a:r>
            <a:br>
              <a:rPr dirty="0"/>
            </a:br>
            <a:r>
              <a:rPr lang="ru-RU" sz="2000" b="1" strike="noStrike" spc="-1" dirty="0">
                <a:solidFill>
                  <a:srgbClr val="464646"/>
                </a:solidFill>
                <a:latin typeface="Times New Roman"/>
              </a:rPr>
              <a:t>ГБУЗ </a:t>
            </a:r>
            <a:r>
              <a:rPr lang="ru-RU" sz="2000" b="1" strike="noStrike" spc="-1" dirty="0" err="1">
                <a:solidFill>
                  <a:srgbClr val="464646"/>
                </a:solidFill>
                <a:latin typeface="Times New Roman"/>
              </a:rPr>
              <a:t>ЦОЗиМП</a:t>
            </a:r>
            <a:r>
              <a:rPr dirty="0"/>
              <a:t/>
            </a:r>
            <a:br>
              <a:rPr dirty="0"/>
            </a:b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97" name="Picture 2"/>
          <p:cNvPicPr/>
          <p:nvPr/>
        </p:nvPicPr>
        <p:blipFill>
          <a:blip r:embed="rId2"/>
          <a:stretch/>
        </p:blipFill>
        <p:spPr>
          <a:xfrm>
            <a:off x="323640" y="404640"/>
            <a:ext cx="1085400" cy="1085400"/>
          </a:xfrm>
          <a:prstGeom prst="rect">
            <a:avLst/>
          </a:prstGeom>
          <a:ln w="0">
            <a:noFill/>
          </a:ln>
        </p:spPr>
      </p:pic>
      <p:sp>
        <p:nvSpPr>
          <p:cNvPr id="98" name="TextBox 2"/>
          <p:cNvSpPr/>
          <p:nvPr/>
        </p:nvSpPr>
        <p:spPr>
          <a:xfrm>
            <a:off x="4068000" y="6140520"/>
            <a:ext cx="10796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</a:rPr>
              <a:t>2022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Объект 1"/>
          <p:cNvSpPr txBox="1"/>
          <p:nvPr/>
        </p:nvSpPr>
        <p:spPr>
          <a:xfrm>
            <a:off x="827640" y="836712"/>
            <a:ext cx="7344360" cy="453592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3. Пациентам с впервые выявленными ХНИЗ диспансерное наблюдение установлено ниже 80% случаев.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2019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году – г. Армавир, г. Сочи, </a:t>
            </a:r>
            <a:r>
              <a:rPr lang="ru-RU" sz="1800" b="0" strike="noStrike" spc="-1" dirty="0" err="1" smtClean="0">
                <a:solidFill>
                  <a:srgbClr val="000000"/>
                </a:solidFill>
                <a:latin typeface="Times New Roman"/>
              </a:rPr>
              <a:t>Гулькевичский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800" b="0" strike="noStrike" spc="-1" dirty="0" err="1" smtClean="0">
                <a:solidFill>
                  <a:srgbClr val="000000"/>
                </a:solidFill>
                <a:latin typeface="Times New Roman"/>
              </a:rPr>
              <a:t>Ейский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, Северский, Темрюкский, </a:t>
            </a:r>
            <a:r>
              <a:rPr lang="ru-RU" sz="1800" b="0" strike="noStrike" spc="-1" dirty="0" err="1" smtClean="0">
                <a:solidFill>
                  <a:srgbClr val="000000"/>
                </a:solidFill>
                <a:latin typeface="Times New Roman"/>
              </a:rPr>
              <a:t>Щербиновский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районы. </a:t>
            </a: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В 2021 году при проведении ПМО и диспансеризации: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2" name="Заголовок 2"/>
          <p:cNvSpPr txBox="1"/>
          <p:nvPr/>
        </p:nvSpPr>
        <p:spPr>
          <a:xfrm>
            <a:off x="457200" y="44640"/>
            <a:ext cx="8229240" cy="864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</a:rPr>
              <a:t>Основные недостатки проведения диспансеризации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3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24" name="Таблица 4"/>
          <p:cNvGraphicFramePr/>
          <p:nvPr>
            <p:extLst>
              <p:ext uri="{D42A27DB-BD31-4B8C-83A1-F6EECF244321}">
                <p14:modId xmlns:p14="http://schemas.microsoft.com/office/powerpoint/2010/main" val="1411267987"/>
              </p:ext>
            </p:extLst>
          </p:nvPr>
        </p:nvGraphicFramePr>
        <p:xfrm>
          <a:off x="609770" y="2852936"/>
          <a:ext cx="7714800" cy="2650976"/>
        </p:xfrm>
        <a:graphic>
          <a:graphicData uri="http://schemas.openxmlformats.org/drawingml/2006/table">
            <a:tbl>
              <a:tblPr/>
              <a:tblGrid>
                <a:gridCol w="2088332"/>
                <a:gridCol w="1944216"/>
                <a:gridCol w="1368152"/>
                <a:gridCol w="1601660"/>
                <a:gridCol w="712440"/>
              </a:tblGrid>
              <a:tr h="936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Медицинская организация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прошедших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ПМО и диспансеризацию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Выявлено впервые ХНИЗ всего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Установлено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Д-наблюдение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Выселковская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ЦРБ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13377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408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245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60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ГП №3 г. Краснодара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9057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134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34,6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Темрюкская ЦРБ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29106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91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71,7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Туапсинская ЦРБ №2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6337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304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142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46,7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76864" cy="144016"/>
          </a:xfrm>
        </p:spPr>
        <p:txBody>
          <a:bodyPr/>
          <a:lstStyle/>
          <a:p>
            <a:r>
              <a:rPr lang="ru-RU" b="1" u="sng" dirty="0" smtClean="0"/>
              <a:t>Мероприятия </a:t>
            </a:r>
            <a:r>
              <a:rPr lang="ru-RU" b="1" u="sng" dirty="0" err="1" smtClean="0"/>
              <a:t>онкоскрининга</a:t>
            </a:r>
            <a:r>
              <a:rPr lang="ru-RU" b="1" u="sng" dirty="0" smtClean="0"/>
              <a:t> в 2021 году по данным формы 131/о</a:t>
            </a:r>
            <a:endParaRPr lang="ru-RU" u="sng" dirty="0"/>
          </a:p>
        </p:txBody>
      </p:sp>
      <p:pic>
        <p:nvPicPr>
          <p:cNvPr id="4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41147" y="687892"/>
            <a:ext cx="7849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Низкая первичная </a:t>
            </a:r>
            <a:r>
              <a:rPr lang="ru-RU" sz="1600" dirty="0" err="1" smtClean="0"/>
              <a:t>выявляемость</a:t>
            </a:r>
            <a:r>
              <a:rPr lang="ru-RU" sz="1600" dirty="0" smtClean="0"/>
              <a:t> ЗНО при выявлении патологии,</a:t>
            </a:r>
          </a:p>
          <a:p>
            <a:pPr algn="ctr"/>
            <a:r>
              <a:rPr lang="ru-RU" sz="1600" dirty="0" smtClean="0"/>
              <a:t> % отклонений от количества проведенных исследований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83283"/>
              </p:ext>
            </p:extLst>
          </p:nvPr>
        </p:nvGraphicFramePr>
        <p:xfrm>
          <a:off x="323528" y="1272667"/>
          <a:ext cx="871284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008112"/>
                <a:gridCol w="864096"/>
                <a:gridCol w="792088"/>
                <a:gridCol w="720080"/>
                <a:gridCol w="1008112"/>
                <a:gridCol w="720080"/>
                <a:gridCol w="1584057"/>
              </a:tblGrid>
              <a:tr h="7783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Прошло,</a:t>
                      </a:r>
                      <a:r>
                        <a:rPr lang="ru-RU" sz="1200" baseline="0" dirty="0" smtClean="0"/>
                        <a:t> чел.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Мазок из ШМ и ЦК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ММГ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Кал на СК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Кровь на ПСА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ФЛГ /</a:t>
                      </a:r>
                      <a:r>
                        <a:rPr lang="en-US" sz="1200" dirty="0" err="1" smtClean="0"/>
                        <a:t>Rg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Первичная </a:t>
                      </a:r>
                      <a:r>
                        <a:rPr lang="ru-RU" sz="1200" dirty="0" err="1" smtClean="0"/>
                        <a:t>выявляемость</a:t>
                      </a:r>
                      <a:r>
                        <a:rPr lang="ru-RU" sz="1200" dirty="0" smtClean="0"/>
                        <a:t> ЗНО, на 100 тыс. прошедших</a:t>
                      </a:r>
                      <a:endParaRPr lang="ru-RU" sz="1200" dirty="0"/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b="1" smtClean="0">
                          <a:solidFill>
                            <a:srgbClr val="C00000"/>
                          </a:solidFill>
                        </a:rPr>
                        <a:t>Краснодарский край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1 231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491 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8,1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2,4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10,6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117,6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ГБ г. Анапа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39 821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Каневская ЦРБ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15 567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19,3</a:t>
                      </a:r>
                      <a:endParaRPr lang="ru-RU" sz="1400" dirty="0"/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Мостовская ЦРБ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15 230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Отрадненская</a:t>
                      </a:r>
                      <a:r>
                        <a:rPr lang="ru-RU" sz="1400" baseline="0" dirty="0" smtClean="0"/>
                        <a:t> ЦРБ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13 978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39,1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9179" y="3789040"/>
            <a:ext cx="8641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Низкая первичная </a:t>
            </a:r>
            <a:r>
              <a:rPr lang="ru-RU" sz="1600" dirty="0" err="1"/>
              <a:t>выявляемость</a:t>
            </a:r>
            <a:r>
              <a:rPr lang="ru-RU" sz="1600" dirty="0"/>
              <a:t> ЗНО при </a:t>
            </a:r>
            <a:r>
              <a:rPr lang="ru-RU" sz="1600" dirty="0" smtClean="0"/>
              <a:t>минимальных отклонениях в результатах анализов </a:t>
            </a:r>
            <a:r>
              <a:rPr lang="ru-RU" sz="1600" dirty="0" err="1" smtClean="0"/>
              <a:t>онкоскрининга</a:t>
            </a:r>
            <a:r>
              <a:rPr lang="ru-RU" sz="1600" dirty="0" smtClean="0"/>
              <a:t>,  </a:t>
            </a:r>
            <a:r>
              <a:rPr lang="ru-RU" sz="1600" dirty="0"/>
              <a:t>% отклонений от количества проведенных исследований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65927"/>
              </p:ext>
            </p:extLst>
          </p:nvPr>
        </p:nvGraphicFramePr>
        <p:xfrm>
          <a:off x="257938" y="4341832"/>
          <a:ext cx="8712849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830"/>
                <a:gridCol w="864096"/>
                <a:gridCol w="726378"/>
                <a:gridCol w="720081"/>
                <a:gridCol w="770700"/>
                <a:gridCol w="969120"/>
                <a:gridCol w="780579"/>
                <a:gridCol w="1656065"/>
              </a:tblGrid>
              <a:tr h="7783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Прошло,</a:t>
                      </a:r>
                      <a:r>
                        <a:rPr lang="ru-RU" sz="1200" baseline="0" dirty="0" smtClean="0"/>
                        <a:t> чел.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Мазок из ШМ и ЦК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ММГ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Кал на СК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Кровь на ПСА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ФЛГ /</a:t>
                      </a:r>
                      <a:r>
                        <a:rPr lang="en-US" sz="1200" dirty="0" err="1" smtClean="0"/>
                        <a:t>Rg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Первичная </a:t>
                      </a:r>
                      <a:r>
                        <a:rPr lang="ru-RU" sz="1200" dirty="0" err="1" smtClean="0"/>
                        <a:t>выявляемость</a:t>
                      </a:r>
                      <a:r>
                        <a:rPr lang="ru-RU" sz="1200" dirty="0" smtClean="0"/>
                        <a:t> ЗНО, на 100 тыс. прошедших</a:t>
                      </a:r>
                      <a:endParaRPr lang="ru-RU" sz="1200" dirty="0"/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Гулькевичская</a:t>
                      </a:r>
                      <a:r>
                        <a:rPr lang="ru-RU" sz="1400" dirty="0" smtClean="0"/>
                        <a:t> ЦРБ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13 944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14,3</a:t>
                      </a:r>
                      <a:endParaRPr lang="ru-RU" sz="1400" dirty="0"/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ГП 3 г. Краснодара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9 057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55,2</a:t>
                      </a:r>
                      <a:endParaRPr lang="ru-RU" sz="1400" dirty="0"/>
                    </a:p>
                  </a:txBody>
                  <a:tcPr/>
                </a:tc>
              </a:tr>
              <a:tr h="2882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ГП № 12 г.</a:t>
                      </a:r>
                      <a:r>
                        <a:rPr lang="ru-RU" sz="1400" baseline="0" dirty="0" smtClean="0"/>
                        <a:t> Краснодара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8 785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4903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Амбулатория № 1          г. Новороссийска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7 406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406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Объект 1"/>
          <p:cNvSpPr txBox="1"/>
          <p:nvPr/>
        </p:nvSpPr>
        <p:spPr>
          <a:xfrm>
            <a:off x="827640" y="692696"/>
            <a:ext cx="7992832" cy="554461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4. </a:t>
            </a:r>
            <a:r>
              <a:rPr lang="ru-RU" sz="1600" b="1" u="sng" spc="-1" dirty="0" smtClean="0">
                <a:solidFill>
                  <a:srgbClr val="000000"/>
                </a:solidFill>
                <a:latin typeface="Times New Roman"/>
              </a:rPr>
              <a:t>Недостаточный уровень или полное отсутствие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внутреннего контроля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количественных и качественных показателей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проведения ПМО и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диспансеризации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анализа отчетных форм №131/о и по результатам выездов в медицинские организации с организационно-методической помощью. </a:t>
            </a:r>
            <a:endParaRPr lang="ru-RU" sz="1600" b="0" strike="noStrike" spc="-1" dirty="0"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600" b="1" strike="noStrike" spc="-1" dirty="0" smtClean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Выполнение плана ПМО и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SimSun"/>
              </a:rPr>
              <a:t>диспансеризации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менее 60% от годового в следующих ГБУЗ: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   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400" spc="-1" dirty="0">
                <a:solidFill>
                  <a:srgbClr val="000000"/>
                </a:solidFill>
                <a:latin typeface="Times New Roman"/>
                <a:ea typeface="SimSun"/>
              </a:rPr>
              <a:t> 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  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ГП г-к Геленджик,  </a:t>
            </a:r>
            <a:r>
              <a:rPr lang="ru-RU" sz="1400" b="0" strike="noStrike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Гулькевичская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Каневская ЦРБ, </a:t>
            </a:r>
            <a:r>
              <a:rPr lang="ru-RU" sz="1400" b="0" strike="noStrike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Кореновская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     ГП №8, №9, №11 г. Краснодара, ГП №1, №2 г. Сочи, Туапсинская ЦРБ №4,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     </a:t>
            </a:r>
            <a:r>
              <a:rPr lang="ru-RU" sz="1400" b="0" strike="noStrike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Усть-Лабинская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ЦРБ.</a:t>
            </a: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600" b="1" spc="-1" dirty="0" smtClean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SimSun"/>
              </a:rPr>
              <a:t>Выполнение плана по </a:t>
            </a:r>
            <a:r>
              <a:rPr lang="ru-RU" sz="1600" b="1" spc="-1" dirty="0" smtClean="0">
                <a:latin typeface="Times New Roman"/>
                <a:ea typeface="SimSun"/>
              </a:rPr>
              <a:t>углубленной диспансеризации менее 50% от плана года при </a:t>
            </a:r>
            <a:r>
              <a:rPr lang="ru-RU" sz="1600" b="1" spc="-1" dirty="0" err="1" smtClean="0">
                <a:latin typeface="Times New Roman"/>
                <a:ea typeface="SimSun"/>
              </a:rPr>
              <a:t>среднекраевом</a:t>
            </a:r>
            <a:r>
              <a:rPr lang="ru-RU" sz="1600" b="1" spc="-1" dirty="0" smtClean="0">
                <a:latin typeface="Times New Roman"/>
                <a:ea typeface="SimSun"/>
              </a:rPr>
              <a:t> показателе 85,8</a:t>
            </a:r>
            <a:r>
              <a:rPr lang="ru-RU" sz="1600" b="1" spc="-1" dirty="0">
                <a:latin typeface="Times New Roman"/>
                <a:ea typeface="SimSun"/>
              </a:rPr>
              <a:t>% </a:t>
            </a:r>
            <a:r>
              <a:rPr lang="ru-RU" sz="1600" b="1" spc="-1" dirty="0" smtClean="0">
                <a:latin typeface="Times New Roman"/>
                <a:ea typeface="SimSun"/>
              </a:rPr>
              <a:t>в </a:t>
            </a:r>
            <a:r>
              <a:rPr lang="ru-RU" sz="1600" b="1" spc="-1" dirty="0">
                <a:latin typeface="Times New Roman"/>
                <a:ea typeface="SimSun"/>
              </a:rPr>
              <a:t>следующих </a:t>
            </a:r>
            <a:r>
              <a:rPr lang="ru-RU" sz="1600" b="1" spc="-1" dirty="0" smtClean="0">
                <a:latin typeface="Times New Roman"/>
                <a:ea typeface="SimSun"/>
              </a:rPr>
              <a:t>ГБУЗ: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400" spc="-1" dirty="0" smtClean="0">
                <a:latin typeface="Times New Roman"/>
                <a:ea typeface="SimSun"/>
              </a:rPr>
              <a:t>     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400" spc="-1" dirty="0">
                <a:latin typeface="Times New Roman"/>
                <a:ea typeface="SimSun"/>
              </a:rPr>
              <a:t> </a:t>
            </a:r>
            <a:r>
              <a:rPr lang="ru-RU" sz="1400" spc="-1" dirty="0" smtClean="0">
                <a:latin typeface="Times New Roman"/>
                <a:ea typeface="SimSun"/>
              </a:rPr>
              <a:t>     </a:t>
            </a:r>
            <a:r>
              <a:rPr lang="ru-RU" sz="1400" spc="-1" dirty="0" err="1" smtClean="0">
                <a:latin typeface="Times New Roman"/>
                <a:ea typeface="SimSun"/>
              </a:rPr>
              <a:t>Кореновская</a:t>
            </a:r>
            <a:r>
              <a:rPr lang="ru-RU" sz="1400" spc="-1" dirty="0" smtClean="0">
                <a:latin typeface="Times New Roman"/>
                <a:ea typeface="SimSun"/>
              </a:rPr>
              <a:t> </a:t>
            </a:r>
            <a:r>
              <a:rPr lang="ru-RU" sz="1400" spc="-1" dirty="0">
                <a:latin typeface="Times New Roman"/>
                <a:ea typeface="SimSun"/>
              </a:rPr>
              <a:t>ЦРБ, </a:t>
            </a:r>
            <a:r>
              <a:rPr lang="ru-RU" sz="1400" spc="-1" dirty="0" smtClean="0">
                <a:latin typeface="Times New Roman"/>
                <a:ea typeface="SimSun"/>
              </a:rPr>
              <a:t>ГП №3, </a:t>
            </a:r>
            <a:r>
              <a:rPr lang="ru-RU" sz="1400" spc="-1" dirty="0">
                <a:latin typeface="Times New Roman"/>
                <a:ea typeface="SimSun"/>
              </a:rPr>
              <a:t>№9, №</a:t>
            </a:r>
            <a:r>
              <a:rPr lang="ru-RU" sz="1400" spc="-1" dirty="0" smtClean="0">
                <a:latin typeface="Times New Roman"/>
                <a:ea typeface="SimSun"/>
              </a:rPr>
              <a:t>17, №27 </a:t>
            </a:r>
            <a:r>
              <a:rPr lang="ru-RU" sz="1400" spc="-1" dirty="0">
                <a:latin typeface="Times New Roman"/>
                <a:ea typeface="SimSun"/>
              </a:rPr>
              <a:t>г. Краснодара, </a:t>
            </a:r>
            <a:r>
              <a:rPr lang="ru-RU" sz="1400" spc="-1" dirty="0" smtClean="0">
                <a:latin typeface="Times New Roman"/>
                <a:ea typeface="SimSun"/>
              </a:rPr>
              <a:t> </a:t>
            </a:r>
            <a:r>
              <a:rPr lang="ru-RU" sz="1400" spc="-1" dirty="0" err="1" smtClean="0">
                <a:latin typeface="Times New Roman"/>
                <a:ea typeface="SimSun"/>
              </a:rPr>
              <a:t>Лабинская</a:t>
            </a:r>
            <a:r>
              <a:rPr lang="ru-RU" sz="1400" spc="-1" dirty="0" smtClean="0">
                <a:latin typeface="Times New Roman"/>
                <a:ea typeface="SimSun"/>
              </a:rPr>
              <a:t> </a:t>
            </a:r>
            <a:r>
              <a:rPr lang="ru-RU" sz="1400" spc="-1" dirty="0">
                <a:latin typeface="Times New Roman"/>
                <a:ea typeface="SimSun"/>
              </a:rPr>
              <a:t>ЦРБ, </a:t>
            </a:r>
            <a:endParaRPr lang="ru-RU" sz="1400" spc="-1" dirty="0" smtClean="0">
              <a:latin typeface="Times New Roman"/>
              <a:ea typeface="SimSun"/>
            </a:endParaRP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400" spc="-1" dirty="0">
                <a:latin typeface="Times New Roman"/>
                <a:ea typeface="SimSun"/>
              </a:rPr>
              <a:t> </a:t>
            </a:r>
            <a:r>
              <a:rPr lang="ru-RU" sz="1400" spc="-1" dirty="0" smtClean="0">
                <a:latin typeface="Times New Roman"/>
                <a:ea typeface="SimSun"/>
              </a:rPr>
              <a:t>     </a:t>
            </a:r>
            <a:r>
              <a:rPr lang="ru-RU" sz="1400" spc="-1" dirty="0" err="1" smtClean="0">
                <a:latin typeface="Times New Roman"/>
                <a:ea typeface="SimSun"/>
              </a:rPr>
              <a:t>Новокубанская</a:t>
            </a:r>
            <a:r>
              <a:rPr lang="ru-RU" sz="1400" spc="-1" dirty="0" smtClean="0">
                <a:latin typeface="Times New Roman"/>
                <a:ea typeface="SimSun"/>
              </a:rPr>
              <a:t> ЦРБ, ГБ №3  </a:t>
            </a:r>
            <a:r>
              <a:rPr lang="ru-RU" sz="1400" spc="-1" dirty="0">
                <a:latin typeface="Times New Roman"/>
                <a:ea typeface="SimSun"/>
              </a:rPr>
              <a:t>г. Сочи, </a:t>
            </a:r>
            <a:r>
              <a:rPr lang="ru-RU" sz="1400" spc="-1" dirty="0" smtClean="0">
                <a:latin typeface="Times New Roman"/>
                <a:ea typeface="SimSun"/>
              </a:rPr>
              <a:t>Темрюкская ЦРБ.</a:t>
            </a:r>
            <a:endParaRPr lang="ru-RU" sz="1400" spc="-1" dirty="0">
              <a:latin typeface="Times New Roman"/>
              <a:ea typeface="SimSu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6" name="Заголовок 2"/>
          <p:cNvSpPr txBox="1"/>
          <p:nvPr/>
        </p:nvSpPr>
        <p:spPr>
          <a:xfrm>
            <a:off x="457200" y="44640"/>
            <a:ext cx="8229240" cy="79207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ПМО и диспансеризации по итогам 2021 года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91459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Объект 1"/>
          <p:cNvSpPr txBox="1"/>
          <p:nvPr/>
        </p:nvSpPr>
        <p:spPr>
          <a:xfrm>
            <a:off x="827640" y="980280"/>
            <a:ext cx="8064360" cy="5616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4. </a:t>
            </a:r>
            <a:r>
              <a:rPr lang="ru-RU" sz="1600" b="1" u="sng" spc="-1" dirty="0" smtClean="0">
                <a:solidFill>
                  <a:srgbClr val="000000"/>
                </a:solidFill>
                <a:latin typeface="Times New Roman"/>
              </a:rPr>
              <a:t>Недостаточный уровень или полное отсутствие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внутреннего контроля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количественных и качественных показателей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проведения ПМО и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диспансеризации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анализа отчетных форм №131/о и по результатам выездов в медицинские организации с организационно-методической помощью. </a:t>
            </a:r>
            <a:r>
              <a:rPr lang="ru-RU" sz="1600" b="0" strike="noStrike" spc="-1" dirty="0">
                <a:latin typeface="Times New Roman"/>
              </a:rPr>
              <a:t>Например,</a:t>
            </a:r>
            <a:endParaRPr lang="ru-RU" sz="1600" b="0" strike="noStrike" spc="-1" dirty="0"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600" b="1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Доля н</a:t>
            </a: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SimSun"/>
              </a:rPr>
              <a:t>аправленных </a:t>
            </a:r>
            <a:r>
              <a:rPr lang="ru-RU" sz="1600" b="1" spc="-1" dirty="0">
                <a:solidFill>
                  <a:srgbClr val="000000"/>
                </a:solidFill>
                <a:latin typeface="Times New Roman"/>
                <a:ea typeface="SimSun"/>
              </a:rPr>
              <a:t>на </a:t>
            </a: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SimSun"/>
              </a:rPr>
              <a:t>2 </a:t>
            </a:r>
            <a:r>
              <a:rPr lang="ru-RU" sz="1600" b="1" spc="-1" dirty="0">
                <a:solidFill>
                  <a:srgbClr val="000000"/>
                </a:solidFill>
                <a:latin typeface="Times New Roman"/>
                <a:ea typeface="SimSun"/>
              </a:rPr>
              <a:t>этап диспансеризации </a:t>
            </a: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SimSun"/>
              </a:rPr>
              <a:t>менее 15% от числа прошедших 1 этап при </a:t>
            </a:r>
            <a:r>
              <a:rPr lang="ru-RU" sz="1600" b="1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среднекраевом</a:t>
            </a: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SimSun"/>
              </a:rPr>
              <a:t> показателе 40%: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- ГП №5, №11, №19, №25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г. Краснодара, </a:t>
            </a:r>
            <a:endParaRPr lang="ru-RU" sz="1600" spc="-1" dirty="0" smtClean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- ГП №3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, ГБ №3, №4, №8 г. Сочи,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- Крыловская ЦРБ,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- Успенская ЦРБ, </a:t>
            </a:r>
          </a:p>
          <a:p>
            <a:pPr marL="395910" indent="-28575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Tx/>
              <a:buChar char="-"/>
              <a:tabLst>
                <a:tab pos="0" algn="l"/>
              </a:tabLst>
            </a:pP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Усть-Лабинская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ЦРБ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.</a:t>
            </a:r>
          </a:p>
          <a:p>
            <a:pPr marL="395910" indent="-28575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Tx/>
              <a:buChar char="-"/>
              <a:tabLst>
                <a:tab pos="0" algn="l"/>
              </a:tabLst>
            </a:pPr>
            <a:endParaRPr lang="ru-RU" sz="1600" spc="-1" dirty="0" smtClean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SimSun"/>
              </a:rPr>
              <a:t>Некорректное определение групп здоровья отмечается в ГБУЗ: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- ГП №12, №13, №15, №17 г. Краснодара – 1 группа здоровья 50% и более;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- Брюховецкая ЦРБ, ГБ г-к Геленджик, ГП №3, №17, №25 г. Краснодара, Крыловская ЦРБ, ГП №1, №3 г. Сочи, ГБ №4 г. Сочи – 2 группа здоровья менее 10%.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endParaRPr lang="ru-RU" sz="1400" spc="-1" dirty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6" name="Заголовок 2"/>
          <p:cNvSpPr txBox="1"/>
          <p:nvPr/>
        </p:nvSpPr>
        <p:spPr>
          <a:xfrm>
            <a:off x="457200" y="44640"/>
            <a:ext cx="8229240" cy="79207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ПМО и диспансеризации по итогам 2021 года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74143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Объект 1"/>
          <p:cNvSpPr txBox="1"/>
          <p:nvPr/>
        </p:nvSpPr>
        <p:spPr>
          <a:xfrm>
            <a:off x="827640" y="620460"/>
            <a:ext cx="8064360" cy="59765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400" b="1" u="sng" strike="noStrike" spc="-1" dirty="0" smtClean="0">
              <a:solidFill>
                <a:srgbClr val="000000"/>
              </a:solidFill>
              <a:uFillTx/>
              <a:latin typeface="Times New Roma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4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4</a:t>
            </a:r>
            <a:r>
              <a:rPr lang="ru-RU" sz="14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. </a:t>
            </a:r>
            <a:r>
              <a:rPr lang="ru-RU" sz="1600" b="1" u="sng" spc="-1" dirty="0" smtClean="0">
                <a:solidFill>
                  <a:srgbClr val="000000"/>
                </a:solidFill>
                <a:latin typeface="Times New Roman"/>
              </a:rPr>
              <a:t>Недостаточный уровень или отсутствие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внутреннего контроля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количественных и качественных показателей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проведения ПМО и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диспансеризации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анализа отчетных форм №131/о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за 2021 год и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выездов в медицинские организации с организационно-методической помощью. </a:t>
            </a:r>
            <a:r>
              <a:rPr lang="ru-RU" sz="1600" b="0" strike="noStrike" spc="-1" dirty="0">
                <a:latin typeface="Times New Roman"/>
              </a:rPr>
              <a:t>Например,</a:t>
            </a:r>
            <a:endParaRPr lang="ru-RU" sz="1600" b="0" strike="noStrike" spc="-1" dirty="0"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600" b="0" strike="noStrike" spc="-1" dirty="0" smtClean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Низкие показатели выявления всех факторов риска развития НИЗ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                                                     в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следующих ГБУЗ</a:t>
            </a:r>
            <a:r>
              <a:rPr lang="ru-RU" sz="16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: 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b="0" strike="noStrike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Выселковская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ГБ г-к Геленджик, ГП №5, №8, №12, №17, №19 г. Краснодара,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Крыловская ЦРБ,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№6, №8 г. Новороссийска, ГБ №2 г. Новороссийска, Славянская ЦРБ,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№2, №3, №4 г. Сочи, ГБ №1, № 3, №4, №8 г. Сочи.</a:t>
            </a: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Нулевая первичная </a:t>
            </a:r>
            <a:r>
              <a:rPr lang="ru-RU" sz="1600" b="1" spc="-1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выявляемость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 ЗНО в 2021 году в ГБУЗ: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latin typeface="Times New Roman"/>
                <a:ea typeface="SimSun"/>
              </a:rPr>
              <a:t>ГБ г. Армавира, </a:t>
            </a:r>
            <a:r>
              <a:rPr lang="ru-RU" sz="1600" spc="-1" dirty="0" err="1" smtClean="0">
                <a:latin typeface="Times New Roman"/>
                <a:ea typeface="SimSun"/>
              </a:rPr>
              <a:t>Белоглинская</a:t>
            </a:r>
            <a:r>
              <a:rPr lang="ru-RU" sz="1600" spc="-1" dirty="0" smtClean="0">
                <a:latin typeface="Times New Roman"/>
                <a:ea typeface="SimSun"/>
              </a:rPr>
              <a:t> ЦРБ, </a:t>
            </a:r>
            <a:r>
              <a:rPr lang="ru-RU" sz="1600" spc="-1" dirty="0" err="1">
                <a:latin typeface="Times New Roman"/>
                <a:ea typeface="SimSun"/>
              </a:rPr>
              <a:t>Выселковская</a:t>
            </a:r>
            <a:r>
              <a:rPr lang="ru-RU" sz="1600" spc="-1" dirty="0">
                <a:latin typeface="Times New Roman"/>
                <a:ea typeface="SimSun"/>
              </a:rPr>
              <a:t> ЦРБ, ГП </a:t>
            </a:r>
            <a:r>
              <a:rPr lang="ru-RU" sz="1600" spc="-1" dirty="0" smtClean="0">
                <a:latin typeface="Times New Roman"/>
                <a:ea typeface="SimSun"/>
              </a:rPr>
              <a:t>№1, №</a:t>
            </a:r>
            <a:r>
              <a:rPr lang="ru-RU" sz="1600" spc="-1" dirty="0">
                <a:latin typeface="Times New Roman"/>
                <a:ea typeface="SimSun"/>
              </a:rPr>
              <a:t>12, №</a:t>
            </a:r>
            <a:r>
              <a:rPr lang="ru-RU" sz="1600" spc="-1" dirty="0" smtClean="0">
                <a:latin typeface="Times New Roman"/>
                <a:ea typeface="SimSun"/>
              </a:rPr>
              <a:t>14, №27 </a:t>
            </a:r>
            <a:r>
              <a:rPr lang="ru-RU" sz="1600" spc="-1" dirty="0">
                <a:latin typeface="Times New Roman"/>
                <a:ea typeface="SimSun"/>
              </a:rPr>
              <a:t>г. Краснодара, </a:t>
            </a:r>
            <a:r>
              <a:rPr lang="ru-RU" sz="1600" spc="-1" dirty="0" smtClean="0">
                <a:latin typeface="Times New Roman"/>
                <a:ea typeface="SimSun"/>
              </a:rPr>
              <a:t>ГБ №2 г. Краснодара, Ленинградская ЦРБ, Мостовская ЦРБ, </a:t>
            </a:r>
            <a:r>
              <a:rPr lang="ru-RU" sz="1600" spc="-1" dirty="0">
                <a:latin typeface="Times New Roman"/>
                <a:ea typeface="SimSun"/>
              </a:rPr>
              <a:t>Н</a:t>
            </a:r>
            <a:r>
              <a:rPr lang="ru-RU" sz="1600" spc="-1" dirty="0" smtClean="0">
                <a:latin typeface="Times New Roman"/>
                <a:ea typeface="SimSun"/>
              </a:rPr>
              <a:t>овопокровская ЦРБ, ГП №1, №3, </a:t>
            </a:r>
            <a:r>
              <a:rPr lang="ru-RU" sz="1600" spc="-1" dirty="0">
                <a:latin typeface="Times New Roman"/>
                <a:ea typeface="SimSun"/>
              </a:rPr>
              <a:t>№6, №8 г. Новороссийска, ГБ №</a:t>
            </a:r>
            <a:r>
              <a:rPr lang="ru-RU" sz="1600" spc="-1" dirty="0" smtClean="0">
                <a:latin typeface="Times New Roman"/>
                <a:ea typeface="SimSun"/>
              </a:rPr>
              <a:t>2, ГБ №4 </a:t>
            </a:r>
            <a:r>
              <a:rPr lang="ru-RU" sz="1600" spc="-1" dirty="0">
                <a:latin typeface="Times New Roman"/>
                <a:ea typeface="SimSun"/>
              </a:rPr>
              <a:t>г. </a:t>
            </a:r>
            <a:r>
              <a:rPr lang="ru-RU" sz="1600" spc="-1" dirty="0" smtClean="0">
                <a:latin typeface="Times New Roman"/>
                <a:ea typeface="SimSun"/>
              </a:rPr>
              <a:t>Новороссийска, Амбулатория №1 г. Новороссийска, </a:t>
            </a:r>
            <a:r>
              <a:rPr lang="ru-RU" sz="1600" spc="-1" dirty="0" err="1" smtClean="0">
                <a:latin typeface="Times New Roman"/>
                <a:ea typeface="SimSun"/>
              </a:rPr>
              <a:t>Отрадненская</a:t>
            </a:r>
            <a:r>
              <a:rPr lang="ru-RU" sz="1600" spc="-1" dirty="0" smtClean="0">
                <a:latin typeface="Times New Roman"/>
                <a:ea typeface="SimSun"/>
              </a:rPr>
              <a:t> ЦРБ, ГП </a:t>
            </a:r>
            <a:r>
              <a:rPr lang="ru-RU" sz="1600" spc="-1" dirty="0">
                <a:latin typeface="Times New Roman"/>
                <a:ea typeface="SimSun"/>
              </a:rPr>
              <a:t>№2, №3, №4 г. Сочи, ГБ №1, № 3, №4, №8 г. </a:t>
            </a:r>
            <a:r>
              <a:rPr lang="ru-RU" sz="1600" spc="-1" dirty="0" smtClean="0">
                <a:latin typeface="Times New Roman"/>
                <a:ea typeface="SimSun"/>
              </a:rPr>
              <a:t>Сочи, Туапсинская ЦРБ №4, </a:t>
            </a:r>
            <a:r>
              <a:rPr lang="ru-RU" sz="1600" spc="-1" dirty="0" err="1">
                <a:solidFill>
                  <a:srgbClr val="000000"/>
                </a:solidFill>
                <a:latin typeface="Times New Roman"/>
                <a:ea typeface="SimSun"/>
              </a:rPr>
              <a:t>Усть-Лабинская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 ЦРБ</a:t>
            </a:r>
            <a:r>
              <a:rPr lang="ru-RU" sz="1600" spc="-1" dirty="0" smtClean="0">
                <a:latin typeface="Times New Roman"/>
                <a:ea typeface="SimSun"/>
              </a:rPr>
              <a:t>.</a:t>
            </a:r>
          </a:p>
          <a:p>
            <a:pPr marL="365760" indent="-255600" algn="ctr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Нулевая или крайне низкая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первичная </a:t>
            </a:r>
            <a:r>
              <a:rPr lang="ru-RU" sz="1600" b="1" spc="-1" dirty="0" err="1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выявляемость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БСК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в 2021 году в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ГБУЗ:</a:t>
            </a:r>
          </a:p>
          <a:p>
            <a:pPr marL="11016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ГП №5, №16, №19, №27 г. Краснодара, ГП №2 Сочи, ГБ №4, №8 г. Сочи, </a:t>
            </a:r>
          </a:p>
          <a:p>
            <a:pPr marL="11016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Calibri"/>
              </a:rPr>
              <a:t>Усть-Лабинская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ЦРБ.</a:t>
            </a: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6" name="Заголовок 2"/>
          <p:cNvSpPr txBox="1"/>
          <p:nvPr/>
        </p:nvSpPr>
        <p:spPr>
          <a:xfrm>
            <a:off x="457200" y="44640"/>
            <a:ext cx="8229240" cy="79207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ПМО и диспансеризации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4159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Объект 1"/>
          <p:cNvSpPr txBox="1"/>
          <p:nvPr/>
        </p:nvSpPr>
        <p:spPr>
          <a:xfrm>
            <a:off x="827640" y="620460"/>
            <a:ext cx="8064360" cy="59765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400" b="1" u="sng" strike="noStrike" spc="-1" dirty="0" smtClean="0">
              <a:solidFill>
                <a:srgbClr val="000000"/>
              </a:solidFill>
              <a:uFillTx/>
              <a:latin typeface="Times New Roma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4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4</a:t>
            </a:r>
            <a:r>
              <a:rPr lang="ru-RU" sz="14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. </a:t>
            </a:r>
            <a:r>
              <a:rPr lang="ru-RU" sz="1600" b="1" u="sng" spc="-1" dirty="0" smtClean="0">
                <a:solidFill>
                  <a:srgbClr val="000000"/>
                </a:solidFill>
                <a:latin typeface="Times New Roman"/>
              </a:rPr>
              <a:t>Недостаточный уровень или отсутствие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внутреннего контроля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количественных и качественных показателей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проведения ПМО и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диспансеризации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анализа отчетных форм №131/о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за 2021 год и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выездов в медицинские организации с организационно-методической помощью. </a:t>
            </a:r>
            <a:r>
              <a:rPr lang="ru-RU" sz="1600" b="0" strike="noStrike" spc="-1" dirty="0">
                <a:latin typeface="Times New Roman"/>
              </a:rPr>
              <a:t>Например,</a:t>
            </a:r>
            <a:endParaRPr lang="ru-RU" sz="1600" b="0" strike="noStrike" spc="-1" dirty="0">
              <a:latin typeface="Lucida Sans Unicode"/>
            </a:endParaRP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endParaRPr lang="ru-RU" sz="1400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365760" indent="-255600" algn="ctr"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Нулевая первичная </a:t>
            </a:r>
            <a:r>
              <a:rPr lang="ru-RU" sz="1600" b="1" spc="-1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выявляемость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 СД в ГБУЗ: </a:t>
            </a:r>
          </a:p>
          <a:p>
            <a:pPr marL="365760" indent="-255600" algn="ctr"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600" b="1" spc="-1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</a:endParaRPr>
          </a:p>
          <a:p>
            <a:pPr marL="11016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err="1">
                <a:solidFill>
                  <a:srgbClr val="000000"/>
                </a:solidFill>
                <a:latin typeface="Times New Roman"/>
                <a:ea typeface="Calibri"/>
              </a:rPr>
              <a:t>Выселковская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 ЦРБ,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Кавказская ЦРБ,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ГП №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5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г.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ГБ №2 г. Краснодара, ГП №3 г. Новороссийска, ГП №7 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. Новороссийска, ГБ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№4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г. Новороссийска,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ГП №1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. Сочи, ГБ №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1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ГБ №4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ГБ №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8 г.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Сочи,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Calibri"/>
              </a:rPr>
              <a:t>Усть-Лабинская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ЦРБ.</a:t>
            </a:r>
          </a:p>
          <a:p>
            <a:pPr marL="11016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endParaRPr lang="ru-RU" sz="1600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110160" algn="ctr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Нулевая первичная </a:t>
            </a:r>
            <a:r>
              <a:rPr lang="ru-RU" sz="1600" b="1" spc="-1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выявляемость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 ХОБЛ в 2021 году в ГБУЗ:</a:t>
            </a:r>
          </a:p>
          <a:p>
            <a:pPr marL="110160" algn="ctr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endParaRPr lang="ru-RU" sz="1600" b="1" spc="-1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</a:endParaRPr>
          </a:p>
          <a:p>
            <a:pPr marL="11016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err="1">
                <a:solidFill>
                  <a:srgbClr val="000000"/>
                </a:solidFill>
                <a:latin typeface="Times New Roman"/>
                <a:ea typeface="Calibri"/>
              </a:rPr>
              <a:t>Выселковская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 ЦРБ, Кавказская ЦРБ,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Калининская ЦРБ, ГП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№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5 г. Краснодара, ГП №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9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ГП №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15 г.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ГП №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19 г.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ГП №27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г.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ГБ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№2 г.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Крыловская ЦРБ, Ленинградская ЦРБ, ГП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№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3 г. Новороссийска, ГП №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7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. Новороссийска, ГБ №4 г. Новороссийска,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Calibri"/>
              </a:rPr>
              <a:t>Отрадненская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ЦРБ, ГП №2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г. Сочи, ГБ №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1 г. Сочи, ГБ №4 г. Сочи, ГБ №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8 г.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Темрюкская ЦРБ,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Calibri"/>
              </a:rPr>
              <a:t>Усть-Лабинская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ЦРБ.</a:t>
            </a:r>
            <a:endParaRPr lang="ru-RU" sz="1600" spc="-1" dirty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6" name="Заголовок 2"/>
          <p:cNvSpPr txBox="1"/>
          <p:nvPr/>
        </p:nvSpPr>
        <p:spPr>
          <a:xfrm>
            <a:off x="457200" y="44640"/>
            <a:ext cx="8229240" cy="79207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ПМО и диспансеризации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944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Объект 1"/>
          <p:cNvSpPr txBox="1"/>
          <p:nvPr/>
        </p:nvSpPr>
        <p:spPr>
          <a:xfrm>
            <a:off x="827640" y="980280"/>
            <a:ext cx="8064360" cy="5616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4. </a:t>
            </a:r>
            <a:r>
              <a:rPr lang="ru-RU" sz="1600" b="1" u="sng" spc="-1" dirty="0" smtClean="0">
                <a:solidFill>
                  <a:srgbClr val="000000"/>
                </a:solidFill>
                <a:latin typeface="Times New Roman"/>
              </a:rPr>
              <a:t>Недостаточный уровень или полное отсутствие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внутреннего контроля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количественных и качественных показателей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проведения ПМО и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диспансеризации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анализа отчетных форм №131/о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за 2021 год и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выездов в медицинские организации с организационно-методической помощью. </a:t>
            </a:r>
            <a:r>
              <a:rPr lang="ru-RU" sz="1600" b="0" strike="noStrike" spc="-1" dirty="0">
                <a:latin typeface="Times New Roman"/>
              </a:rPr>
              <a:t>Например</a:t>
            </a:r>
            <a:r>
              <a:rPr lang="ru-RU" sz="1600" b="0" strike="noStrike" spc="-1" dirty="0" smtClean="0">
                <a:latin typeface="Times New Roman"/>
              </a:rPr>
              <a:t>,</a:t>
            </a:r>
            <a:endParaRPr lang="ru-RU" sz="1600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Доля н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аправленных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на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2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этап диспансеризации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менее 25% от числа прошедших 1 этап при </a:t>
            </a:r>
            <a:r>
              <a:rPr lang="ru-RU" sz="1600" b="1" spc="-1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среднекраевом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 показателе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40,2%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SimSun"/>
              </a:rPr>
              <a:t>в следующих ГБУЗ:</a:t>
            </a:r>
          </a:p>
          <a:p>
            <a:pPr marL="11016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Белореченская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ГП г-к Геленджик,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Гулькевичская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ГП №5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№8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 г. Краснодара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, ГП №10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№11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№12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№13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 г. Краснодара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, ГП №15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№17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№19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№25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г.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Старокорсунская УБ г. Краснодара, Крыловская ЦРБ, ГП №6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Новороссийска,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№8 г. Новороссийска, ГП №1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№2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№4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, ГБ №1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ГБ №3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ГБ №4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ГБ №8 г. Сочи, Тбилисская ЦРБ, Тихорецкая ЦРБ, Успенская ЦРБ,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Усть-Лабинская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ЦРБ.</a:t>
            </a:r>
          </a:p>
          <a:p>
            <a:pPr marL="365760" lvl="0" indent="-255600" algn="just"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Нулевой или крайне низкий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уровень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выявления отклонений по результатам исследований </a:t>
            </a:r>
            <a:r>
              <a:rPr lang="ru-RU" sz="1600" b="1" spc="-1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онкоскрининга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 (маммография, мазок из ШМ и ЦК, анализы кала на СК и крови на ПСА, ФГ ОГК) в ГБУЗ:</a:t>
            </a:r>
          </a:p>
          <a:p>
            <a:pPr marL="110160" lvl="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ГБ г. Армавира, ГБ г-к Геленджик,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Гулькевичская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Ейская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ГП №1                      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№5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№7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№10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№12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№14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№15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№19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№23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№25 г. Краснодара.  </a:t>
            </a:r>
            <a:endParaRPr lang="ru-RU" sz="1600" spc="-1" dirty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6" name="Заголовок 2"/>
          <p:cNvSpPr txBox="1"/>
          <p:nvPr/>
        </p:nvSpPr>
        <p:spPr>
          <a:xfrm>
            <a:off x="457200" y="44640"/>
            <a:ext cx="8229240" cy="79207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ПМО и диспансеризации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8908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Объект 1"/>
          <p:cNvSpPr txBox="1"/>
          <p:nvPr/>
        </p:nvSpPr>
        <p:spPr>
          <a:xfrm>
            <a:off x="827640" y="980280"/>
            <a:ext cx="8064360" cy="5616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4. </a:t>
            </a:r>
            <a:r>
              <a:rPr lang="ru-RU" sz="1600" b="1" u="sng" spc="-1" dirty="0" smtClean="0">
                <a:solidFill>
                  <a:srgbClr val="000000"/>
                </a:solidFill>
                <a:latin typeface="Times New Roman"/>
              </a:rPr>
              <a:t>Недостаточный уровень или полное отсутствие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внутреннего контроля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количественных и качественных показателей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проведения ПМО и 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диспансеризации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анализа отчетных форм №131/о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за 2021 год и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по результатам выездов в медицинские организации с организационно-методической помощью. </a:t>
            </a:r>
            <a:r>
              <a:rPr lang="ru-RU" sz="1600" b="0" strike="noStrike" spc="-1" dirty="0">
                <a:latin typeface="Times New Roman"/>
              </a:rPr>
              <a:t>Например,</a:t>
            </a:r>
            <a:endParaRPr lang="ru-RU" sz="1600" b="0" strike="noStrike" spc="-1" dirty="0"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600" b="0" strike="noStrike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Низкий </a:t>
            </a:r>
            <a:r>
              <a:rPr lang="ru-RU" sz="1600" b="1" strike="noStrike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уровень качества проведения назначенных исследований: при проведении в </a:t>
            </a:r>
            <a:r>
              <a:rPr lang="ru-RU" sz="16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2021 году </a:t>
            </a:r>
            <a:r>
              <a:rPr lang="ru-RU" sz="1600" b="1" strike="noStrike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ДСБА, </a:t>
            </a:r>
            <a:r>
              <a:rPr lang="ru-RU" sz="1600" b="1" strike="noStrike" spc="-1" dirty="0" err="1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колоноскопий</a:t>
            </a:r>
            <a:r>
              <a:rPr lang="ru-RU" sz="1600" b="1" strike="noStrike" spc="-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, ЭФГДС не выявлено ни одного случая патологии по результатам всех </a:t>
            </a:r>
            <a:r>
              <a:rPr lang="ru-RU" sz="16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исследований в ГБУЗ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:</a:t>
            </a: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600" b="0" strike="noStrike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110160" lvl="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ГБ г-к Геленджик,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№1г.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№5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№7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№10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№11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№12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№14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№19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№23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Краснодара,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25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               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Краснодара, ГБ №2 г. Краснодара, Крыловская ЦРБ,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Лабинская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ЦРБ, ГП №7                    г.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Н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овороссийска, Северская ЦРБ, ГП №1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ГП №4 г. Сочи,            ГБ №3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ГБ №4 г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. Сочи,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ГБ №8 г. Сочи, Темрюкская ЦРБ, Туапсинская РБ №3,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Туапсинская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ЦРБ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SimSun"/>
              </a:rPr>
              <a:t>№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4, Успенская ЦРБ, </a:t>
            </a:r>
            <a:r>
              <a:rPr lang="ru-RU" sz="1600" spc="-1" dirty="0" err="1" smtClean="0">
                <a:solidFill>
                  <a:srgbClr val="000000"/>
                </a:solidFill>
                <a:latin typeface="Times New Roman"/>
                <a:ea typeface="SimSun"/>
              </a:rPr>
              <a:t>Усть-Лабинская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SimSun"/>
              </a:rPr>
              <a:t> ЦРБ. </a:t>
            </a:r>
            <a:endParaRPr lang="ru-RU" sz="1600" spc="-1" dirty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pos="0" algn="l"/>
              </a:tabLst>
            </a:pPr>
            <a:endParaRPr lang="ru-RU" sz="1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6" name="Заголовок 2"/>
          <p:cNvSpPr txBox="1"/>
          <p:nvPr/>
        </p:nvSpPr>
        <p:spPr>
          <a:xfrm>
            <a:off x="457200" y="44640"/>
            <a:ext cx="8229240" cy="79207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ПМО и диспансеризации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48767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Объект 1"/>
          <p:cNvSpPr txBox="1"/>
          <p:nvPr/>
        </p:nvSpPr>
        <p:spPr>
          <a:xfrm>
            <a:off x="971640" y="1124744"/>
            <a:ext cx="7714800" cy="518457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rmAutofit fontScale="92500" lnSpcReduction="10000"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По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результатам выездных мероприятий сотрудниками ГБУЗ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</a:rPr>
              <a:t>ЦОЗиМП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отмечались характерные недостатки в работе в некоторых медицинских организаций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marL="365760" lvl="0" indent="-255600" algn="just"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pos="0" algn="l"/>
              </a:tabLst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несоблюдение рекомендаций приказа МЗ РФ №1177н в части штатов </a:t>
            </a:r>
            <a:r>
              <a:rPr lang="ru-RU" b="1" u="sng" spc="-1" dirty="0" smtClean="0">
                <a:solidFill>
                  <a:srgbClr val="000000"/>
                </a:solidFill>
                <a:latin typeface="Times New Roman"/>
              </a:rPr>
              <a:t>медицинских </a:t>
            </a:r>
            <a:r>
              <a:rPr lang="ru-RU" b="1" u="sng" spc="-1" dirty="0">
                <a:solidFill>
                  <a:srgbClr val="000000"/>
                </a:solidFill>
                <a:latin typeface="Times New Roman"/>
              </a:rPr>
              <a:t>работников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в подразделениях службы медицинской профилактики;</a:t>
            </a: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не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проводится 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учеба медицинских работников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по проведению диспансеризации, по профилактическому консультированию;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недостаточное 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знание критериев факторов риска</a:t>
            </a:r>
            <a:r>
              <a:rPr lang="ru-RU" sz="18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по приказу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№404н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, правильность вынесения заключения по факторам риска (выявление следующих факторов риска: низкая физическая активность – </a:t>
            </a:r>
            <a:r>
              <a:rPr lang="ru-RU" sz="1800" b="0" strike="noStrike" spc="-1" dirty="0" err="1" smtClean="0">
                <a:solidFill>
                  <a:srgbClr val="000000"/>
                </a:solidFill>
                <a:latin typeface="Times New Roman"/>
              </a:rPr>
              <a:t>эпид.мониторинг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РФ - 40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%, повышенный ИМТ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+ ожирение – </a:t>
            </a:r>
            <a:r>
              <a:rPr lang="ru-RU" sz="1800" b="0" strike="noStrike" spc="-1" dirty="0" err="1" smtClean="0">
                <a:solidFill>
                  <a:srgbClr val="000000"/>
                </a:solidFill>
                <a:latin typeface="Times New Roman"/>
              </a:rPr>
              <a:t>эпид.мониторинг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РФ - 25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%,  курение – </a:t>
            </a:r>
            <a:r>
              <a:rPr lang="ru-RU" sz="1800" b="0" strike="noStrike" spc="-1" dirty="0" err="1" smtClean="0">
                <a:solidFill>
                  <a:srgbClr val="000000"/>
                </a:solidFill>
                <a:latin typeface="Times New Roman"/>
              </a:rPr>
              <a:t>эпид.мониторинг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РФ - 39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%, и т.д.)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отсутствие 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диспансерного наблюдения (форм №30) пациентов 2-й группы состояния здоровья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с высоким и очень высоким сердечно - сосудистым риском в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ОМП/КМП</a:t>
            </a: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</a:rPr>
              <a:t>.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При этом в отчетной форме №131/о (таблица </a:t>
            </a: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</a:rPr>
              <a:t>6000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) указывалось количество человек, диспансерное наблюдение которым установлено врачом (фельдшером) кабинета или отделения медицинской профилактики.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9" name="Заголовок 2"/>
          <p:cNvSpPr txBox="1"/>
          <p:nvPr/>
        </p:nvSpPr>
        <p:spPr>
          <a:xfrm>
            <a:off x="179640" y="27468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 fontScale="86000"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Основные недостатки в работе по результатам выездных мероприятий. </a:t>
            </a:r>
            <a:endParaRPr lang="ru-RU" sz="2400" b="0" strike="noStrike" spc="-1" dirty="0">
              <a:solidFill>
                <a:schemeClr val="accent2">
                  <a:lumMod val="75000"/>
                </a:schemeClr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Объект 1"/>
          <p:cNvSpPr txBox="1"/>
          <p:nvPr/>
        </p:nvSpPr>
        <p:spPr>
          <a:xfrm>
            <a:off x="611640" y="908640"/>
            <a:ext cx="8074800" cy="5328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rmAutofit lnSpcReduction="10000"/>
          </a:bodyPr>
          <a:lstStyle/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endParaRPr lang="ru-RU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недостаточная 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наполняемость интернет-сайтов медицинских организаций</a:t>
            </a:r>
            <a:r>
              <a:rPr lang="ru-RU" sz="18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- информация о работе отделения медицинской профилактики отсутствует, в списке вакансий сотрудников ОМП нет.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Редко обновляются материалы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профилактической направленности по ХНИЗ и формированию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ЗОЖ.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Отсутствует ссылка на сайт ГБУЗ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</a:rPr>
              <a:t>ЦОЗиМП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. Расписание врачей неактуально, сведения о сертификатах врачей требуют обновления, в разделе медицинских услуг нет упоминаний о диспансеризации определенных групп взрослого населения и профилактических медицинских осмотрах по приказу МЗ РФ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№404н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. На сайте МО нет сведений о ПМО и ДОГВН, нет расписания работы ОМП и (или) ЦЗ;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недостаточный 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внутренний контроль</a:t>
            </a:r>
            <a:r>
              <a:rPr lang="ru-RU" sz="18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– отсутствие проведения экспертизы качества проводимой диспансеризации и диспансерного наблюдения (2 группа здоровья) с анализом амбулаторных карт и учетно-отчетной документации;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формальный подход к проведению 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Школ здоровья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для пациентов и их родственников (отсутствие журналов формы 038/у и графиков работы школ здоровья на информационных стендах) и к работе 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кабинетов отказа от курения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, которые осуществляют деятельность, как правило, на функциональной основе.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1" name="Заголовок 2"/>
          <p:cNvSpPr txBox="1"/>
          <p:nvPr/>
        </p:nvSpPr>
        <p:spPr>
          <a:xfrm>
            <a:off x="179640" y="27468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 fontScale="86000"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464646"/>
                </a:solidFill>
                <a:latin typeface="Times New Roman"/>
              </a:rPr>
              <a:t>Основные недостатки в работе по результатам выездных мероприятий. </a:t>
            </a:r>
            <a:endParaRPr lang="ru-RU" sz="24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Объект 1"/>
          <p:cNvSpPr txBox="1"/>
          <p:nvPr/>
        </p:nvSpPr>
        <p:spPr>
          <a:xfrm>
            <a:off x="457200" y="980728"/>
            <a:ext cx="8147248" cy="2160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rmAutofit fontScale="83500" lnSpcReduction="20000"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Важной частью работы службы медицинской профилактики является участие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проведении профилактических медицинских осмотров и диспансеризации определенных групп взрослого населения.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По итогам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ДОГВН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Краснодарском крае в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2019 году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план проведения диспансеризации был выполнен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на 101,8% (941 083 человека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). </a:t>
            </a: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2020 году в Краснодарском крае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ДОГВН проводилась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только в первом квартале, в дальнейшем в связи с эпидемиологической ситуацией профилактические мероприятия были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приостановлены, диспансеризацию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2020 году прошли 244 066 человек, 24,7% от плана года. </a:t>
            </a:r>
            <a:endParaRPr lang="ru-RU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В 2021 году профилактические мероприятия были возобновлены с 22.03.2021, план проведения ПМО и ДОГВН был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выполнен на 89,3% (1 231 491 человек из 1 378 698).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0" name="Заголовок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FF0000"/>
                </a:solidFill>
                <a:latin typeface="Times New Roman"/>
              </a:rPr>
              <a:t>ПМО и диспансеризация</a:t>
            </a:r>
            <a:endParaRPr lang="ru-RU" sz="2400" b="0" strike="noStrike" spc="-1" dirty="0">
              <a:solidFill>
                <a:srgbClr val="FF0000"/>
              </a:solidFill>
              <a:latin typeface="Lucida Sans Unicode"/>
            </a:endParaRPr>
          </a:p>
        </p:txBody>
      </p:sp>
      <p:pic>
        <p:nvPicPr>
          <p:cNvPr id="101" name="Picture 2"/>
          <p:cNvPicPr/>
          <p:nvPr/>
        </p:nvPicPr>
        <p:blipFill>
          <a:blip r:embed="rId2"/>
          <a:stretch/>
        </p:blipFill>
        <p:spPr>
          <a:xfrm>
            <a:off x="323640" y="404640"/>
            <a:ext cx="647640" cy="647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1627731"/>
              </p:ext>
            </p:extLst>
          </p:nvPr>
        </p:nvGraphicFramePr>
        <p:xfrm>
          <a:off x="647460" y="3356992"/>
          <a:ext cx="803898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Объект 1"/>
          <p:cNvSpPr txBox="1"/>
          <p:nvPr/>
        </p:nvSpPr>
        <p:spPr>
          <a:xfrm>
            <a:off x="457200" y="1481400"/>
            <a:ext cx="8229240" cy="5187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rmAutofit fontScale="97000"/>
          </a:bodyPr>
          <a:lstStyle/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2700" b="0" strike="noStrike" spc="-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Согласно приказу Минздрава России от 29.10.2020 г. № 1177н</a:t>
            </a: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основными </a:t>
            </a:r>
            <a:r>
              <a:rPr lang="ru-RU" sz="19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функциями</a:t>
            </a: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отделения (кабинета) медицинской профилактики для взрослых являются: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1) проведение мероприятий по профилактике неинфекционных заболеваний, в том числе являющихся основной причиной инвалидности и смертности населения;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2) организация и участие в проведении диспансеризации и профилактических медицинских осмотров взрослого населения;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3) мотивирование и участие в информировании граждан о проведении диспансеризации и профилактических медицинских осмотров;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4) ведение медицинской документации и отчетности в установленном порядке;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5) выполнение отдельных медицинских исследований при проведении диспансеризации и профилактических медицинских осмотров;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6) определение (диагностика) факторов риска развития неинфекционных заболеваний, выявление нарушений основных условий ведения здорового               образа жизни;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3" name="Заголовок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464646"/>
                </a:solidFill>
                <a:latin typeface="Times New Roman"/>
              </a:rPr>
              <a:t>Основные задачи </a:t>
            </a:r>
            <a:r>
              <a:rPr dirty="0"/>
              <a:t/>
            </a:r>
            <a:br>
              <a:rPr dirty="0"/>
            </a:br>
            <a:r>
              <a:rPr lang="ru-RU" sz="2800" b="1" strike="noStrike" spc="-1" dirty="0">
                <a:solidFill>
                  <a:srgbClr val="464646"/>
                </a:solidFill>
                <a:latin typeface="Times New Roman"/>
              </a:rPr>
              <a:t>подразделений медицинской профилактики</a:t>
            </a:r>
            <a:endParaRPr lang="ru-RU" sz="2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Объект 1"/>
          <p:cNvSpPr txBox="1"/>
          <p:nvPr/>
        </p:nvSpPr>
        <p:spPr>
          <a:xfrm>
            <a:off x="457200" y="1052736"/>
            <a:ext cx="8229240" cy="561626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7) проведение мероприятий по коррекции факторов риска развития неинфекционных заболеваний, включая углубленное профилактическое консультирование, а также оказание медицинской помощи, направленной на прекращение потребления табака;</a:t>
            </a:r>
            <a:endParaRPr lang="ru-RU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8) направление пациентов в необходимых случаях к врачам-специалистам;</a:t>
            </a:r>
            <a:endParaRPr lang="ru-RU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9) диспансерное наблюдение, включая назначение лекарственных препаратов для коррекции </a:t>
            </a:r>
            <a:r>
              <a:rPr lang="ru-RU" b="0" strike="noStrike" spc="-1" dirty="0" err="1">
                <a:solidFill>
                  <a:srgbClr val="000000"/>
                </a:solidFill>
                <a:latin typeface="Times New Roman"/>
                <a:ea typeface="Calibri"/>
              </a:rPr>
              <a:t>дислипидемий</a:t>
            </a: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, за гражданами, имеющими высокий риск развития сердечно-сосудистых заболеваний;</a:t>
            </a:r>
            <a:endParaRPr lang="ru-RU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10) повышение уровня знаний медицинских работников медицинской организации по вопросам профилактики неинфекционных заболеваний и формирования здорового образа жизни;</a:t>
            </a:r>
            <a:endParaRPr lang="ru-RU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11) обучение граждан правилам оказания первой помощи при </a:t>
            </a:r>
            <a:r>
              <a:rPr lang="ru-RU" b="0" strike="noStrike" spc="-1" dirty="0" err="1">
                <a:solidFill>
                  <a:srgbClr val="000000"/>
                </a:solidFill>
                <a:latin typeface="Times New Roman"/>
                <a:ea typeface="Calibri"/>
              </a:rPr>
              <a:t>жизнеугрожающих</a:t>
            </a: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заболеваниях и их осложнениях;</a:t>
            </a:r>
            <a:endParaRPr lang="ru-RU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12) организация и участие в проведении мероприятий по пропаганде здорового образа жизни среди населения, а также информирование населения, о методах коррекции факторов риска неинфекционных заболеваний и профилактики их осложнений;</a:t>
            </a:r>
            <a:endParaRPr lang="ru-RU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13) участие в разработке и реализации мероприятий по профилактике неинфекционных заболеваний, формированию здорового образа жизни.</a:t>
            </a:r>
            <a:endParaRPr lang="ru-RU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5" name="Заголовок 2"/>
          <p:cNvSpPr txBox="1"/>
          <p:nvPr/>
        </p:nvSpPr>
        <p:spPr>
          <a:xfrm>
            <a:off x="457200" y="116632"/>
            <a:ext cx="8229240" cy="1080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464646"/>
                </a:solidFill>
                <a:latin typeface="Times New Roman"/>
              </a:rPr>
              <a:t>Основные задачи </a:t>
            </a:r>
            <a:r>
              <a:t/>
            </a:r>
            <a:br/>
            <a:r>
              <a:rPr lang="ru-RU" sz="2800" b="1" strike="noStrike" spc="-1">
                <a:solidFill>
                  <a:srgbClr val="464646"/>
                </a:solidFill>
                <a:latin typeface="Times New Roman"/>
              </a:rPr>
              <a:t>подразделений медицинской профилактики</a:t>
            </a:r>
            <a:endParaRPr lang="ru-RU" sz="2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Объект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Спасибо за внимание!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Юшкова Наталья Геннадьевна,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</a:rPr>
              <a:t>8 (861)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226-27-90, доб. 105,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8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918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</a:rPr>
              <a:t>)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15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86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555,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</a:rPr>
              <a:t>omo-medprof@miackuban.ru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Объект 1"/>
          <p:cNvSpPr txBox="1"/>
          <p:nvPr/>
        </p:nvSpPr>
        <p:spPr>
          <a:xfrm>
            <a:off x="611640" y="1124640"/>
            <a:ext cx="8074800" cy="5328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rmAutofit fontScale="94500"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1900" b="0" strike="noStrike" spc="-1" dirty="0" smtClean="0">
                <a:solidFill>
                  <a:srgbClr val="000000"/>
                </a:solidFill>
                <a:latin typeface="Times New Roman"/>
              </a:rPr>
              <a:t>В связи с изменением отчетных форм №131/о в 2021 году в профилактические мероприятия были включены как диспансеризация, так и ПМО. Качественные </a:t>
            </a: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1900" b="0" strike="noStrike" spc="-1" dirty="0" smtClean="0">
                <a:solidFill>
                  <a:srgbClr val="000000"/>
                </a:solidFill>
                <a:latin typeface="Times New Roman"/>
              </a:rPr>
              <a:t>количественные показатели </a:t>
            </a:r>
            <a:r>
              <a:rPr lang="ru-RU" sz="1900" b="0" strike="noStrike" spc="-1" dirty="0">
                <a:solidFill>
                  <a:srgbClr val="000000"/>
                </a:solidFill>
                <a:latin typeface="Times New Roman"/>
              </a:rPr>
              <a:t>в целом по Краснодарскому краю:</a:t>
            </a: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1.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Показатель </a:t>
            </a:r>
            <a:r>
              <a:rPr lang="ru-RU" sz="17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направления граждан на второй этап </a:t>
            </a:r>
            <a:r>
              <a:rPr lang="ru-RU" sz="1700" b="0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ДОГВН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для уточнения диагноза </a:t>
            </a:r>
            <a:r>
              <a:rPr lang="ru-RU" sz="1700" spc="-1" dirty="0" smtClean="0">
                <a:solidFill>
                  <a:srgbClr val="000000"/>
                </a:solidFill>
                <a:latin typeface="Times New Roman"/>
              </a:rPr>
              <a:t>снизился с </a:t>
            </a:r>
            <a:r>
              <a:rPr lang="ru-RU" sz="1700" b="1" spc="-1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Times New Roman"/>
              </a:rPr>
              <a:t>0</a:t>
            </a:r>
            <a:r>
              <a:rPr lang="ru-RU" sz="1700" b="1" strike="noStrike" spc="-1" dirty="0">
                <a:solidFill>
                  <a:srgbClr val="000000"/>
                </a:solidFill>
                <a:latin typeface="Times New Roman"/>
              </a:rPr>
              <a:t>%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 пациентов, прошедших первый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этап,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2019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году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(471 303 человека) до 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Times New Roman"/>
              </a:rPr>
              <a:t>40,2%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2021 году (377 415 человек). </a:t>
            </a:r>
            <a:r>
              <a:rPr lang="ru-RU" sz="1700" b="1" strike="noStrike" spc="-1" dirty="0">
                <a:solidFill>
                  <a:srgbClr val="000000"/>
                </a:solidFill>
                <a:latin typeface="Times New Roman"/>
              </a:rPr>
              <a:t>Целевой показатель – 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Times New Roman"/>
              </a:rPr>
              <a:t>60%.</a:t>
            </a:r>
            <a:endParaRPr lang="ru-RU" sz="1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2. </a:t>
            </a:r>
            <a:r>
              <a:rPr lang="ru-RU" sz="17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Завершили прохождение второго </a:t>
            </a:r>
            <a:r>
              <a:rPr lang="ru-RU" sz="1700" b="0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этапа ДОГВН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:</a:t>
            </a:r>
            <a:endParaRPr lang="ru-RU" sz="1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2019 году - </a:t>
            </a:r>
            <a:r>
              <a:rPr lang="ru-RU" sz="1700" b="1" strike="noStrike" spc="-1" dirty="0">
                <a:solidFill>
                  <a:srgbClr val="000000"/>
                </a:solidFill>
                <a:latin typeface="Times New Roman"/>
              </a:rPr>
              <a:t>88,9%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 (419 161 человек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),</a:t>
            </a: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spc="-1" dirty="0" smtClean="0">
                <a:solidFill>
                  <a:srgbClr val="000000"/>
                </a:solidFill>
                <a:latin typeface="Times New Roman"/>
              </a:rPr>
              <a:t>в 2021 году - </a:t>
            </a:r>
            <a:r>
              <a:rPr lang="ru-RU" sz="1700" b="1" spc="-1" dirty="0" smtClean="0">
                <a:solidFill>
                  <a:srgbClr val="000000"/>
                </a:solidFill>
                <a:latin typeface="Times New Roman"/>
              </a:rPr>
              <a:t>84,1% (</a:t>
            </a:r>
            <a:r>
              <a:rPr lang="ru-RU" sz="1700" spc="-1" dirty="0" smtClean="0">
                <a:solidFill>
                  <a:srgbClr val="000000"/>
                </a:solidFill>
                <a:latin typeface="Times New Roman"/>
              </a:rPr>
              <a:t>317 341 человек).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700" b="1" strike="noStrike" spc="-1" dirty="0">
                <a:solidFill>
                  <a:srgbClr val="000000"/>
                </a:solidFill>
                <a:latin typeface="Times New Roman"/>
              </a:rPr>
              <a:t>Целевой показатель – 82%.</a:t>
            </a:r>
            <a:endParaRPr lang="ru-RU" sz="1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3.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В</a:t>
            </a:r>
            <a:r>
              <a:rPr lang="ru-RU" sz="17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700" spc="-1" dirty="0">
                <a:solidFill>
                  <a:srgbClr val="000000"/>
                </a:solidFill>
                <a:latin typeface="Times New Roman"/>
              </a:rPr>
              <a:t>2021 </a:t>
            </a:r>
            <a:r>
              <a:rPr lang="ru-RU" sz="1700" spc="-1" dirty="0" smtClean="0">
                <a:solidFill>
                  <a:srgbClr val="000000"/>
                </a:solidFill>
                <a:latin typeface="Times New Roman"/>
              </a:rPr>
              <a:t>году доля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граждан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из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числа прошедших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ПМО и ДОГВН,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признанных абсолютно здоровыми (</a:t>
            </a:r>
            <a:r>
              <a:rPr lang="ru-RU" sz="17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I группа здоровья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),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составила 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Times New Roman"/>
              </a:rPr>
              <a:t>30%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ru-RU" sz="1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4. Граждане с выявленными факторами риска и с высоким и очень высоким сердечно-сосудистым риском (</a:t>
            </a:r>
            <a:r>
              <a:rPr lang="ru-RU" sz="17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II группа здоровья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)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составили 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Times New Roman"/>
              </a:rPr>
              <a:t>22,9%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от числа прошедших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ПМО и ДОГВН.</a:t>
            </a:r>
            <a:endParaRPr lang="ru-RU" sz="1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5. Доля граждан </a:t>
            </a:r>
            <a:r>
              <a:rPr lang="ru-RU" sz="17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III-ей группы здоровья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 (имеющих хронические заболевания и подлежащих диспансерному наблюдению)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составила 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Times New Roman"/>
              </a:rPr>
              <a:t>47,1%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2021 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</a:rPr>
              <a:t>году от числа лиц, прошедших </a:t>
            </a:r>
            <a:r>
              <a:rPr lang="ru-RU" sz="1700" b="0" strike="noStrike" spc="-1" dirty="0" smtClean="0">
                <a:solidFill>
                  <a:srgbClr val="000000"/>
                </a:solidFill>
                <a:latin typeface="Times New Roman"/>
              </a:rPr>
              <a:t>ПМО и ДОГВН.</a:t>
            </a:r>
            <a:endParaRPr lang="ru-RU" sz="1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9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3" name="Заголовок 2"/>
          <p:cNvSpPr txBox="1"/>
          <p:nvPr/>
        </p:nvSpPr>
        <p:spPr>
          <a:xfrm>
            <a:off x="395640" y="2606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smtClean="0">
                <a:solidFill>
                  <a:srgbClr val="FF0000"/>
                </a:solidFill>
                <a:latin typeface="Times New Roman"/>
              </a:rPr>
              <a:t>Диспансеризация и ПМО.</a:t>
            </a:r>
            <a:endParaRPr lang="ru-RU" sz="2800" b="0" strike="noStrike" spc="-1" dirty="0">
              <a:solidFill>
                <a:srgbClr val="FF0000"/>
              </a:solidFill>
              <a:latin typeface="Lucida Sans Unicode"/>
            </a:endParaRPr>
          </a:p>
        </p:txBody>
      </p:sp>
      <p:pic>
        <p:nvPicPr>
          <p:cNvPr id="104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Объект 1"/>
          <p:cNvSpPr txBox="1"/>
          <p:nvPr/>
        </p:nvSpPr>
        <p:spPr>
          <a:xfrm>
            <a:off x="457200" y="1481400"/>
            <a:ext cx="8075240" cy="144354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рамках диспансеризации у граждан были выявлены факторы риска развития неинфекционных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заболеваний: в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2019 году - 2 026 736; в 2020 году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484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251;</a:t>
            </a: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2021 году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в рамках ПМО и диспансеризации -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1 630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189. </a:t>
            </a:r>
          </a:p>
          <a:p>
            <a:pPr marL="365760" indent="-255600" algn="just"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"/>
              <a:tabLst>
                <a:tab pos="0" algn="l"/>
              </a:tabLst>
            </a:pP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Отмечено </a:t>
            </a:r>
            <a:r>
              <a:rPr lang="ru-RU" sz="1600" b="1" spc="-1" dirty="0">
                <a:solidFill>
                  <a:srgbClr val="FF0000"/>
                </a:solidFill>
                <a:latin typeface="Times New Roman"/>
              </a:rPr>
              <a:t>снижение показателей </a:t>
            </a:r>
            <a:r>
              <a:rPr lang="ru-RU" sz="1600" b="1" spc="-1" dirty="0" err="1">
                <a:solidFill>
                  <a:srgbClr val="FF0000"/>
                </a:solidFill>
                <a:latin typeface="Times New Roman"/>
              </a:rPr>
              <a:t>выявляемости</a:t>
            </a:r>
            <a:r>
              <a:rPr lang="ru-RU" sz="1600" b="1" spc="-1" dirty="0">
                <a:solidFill>
                  <a:srgbClr val="FF0000"/>
                </a:solidFill>
                <a:latin typeface="Times New Roman"/>
              </a:rPr>
              <a:t> некоторых факторов риска, % </a:t>
            </a:r>
          </a:p>
        </p:txBody>
      </p:sp>
      <p:sp>
        <p:nvSpPr>
          <p:cNvPr id="106" name="Заголовок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chemeClr val="accent6">
                    <a:lumMod val="75000"/>
                  </a:schemeClr>
                </a:solidFill>
                <a:latin typeface="Times New Roman"/>
              </a:rPr>
              <a:t>Выявление факторов риска ХНИЗ в рамках </a:t>
            </a:r>
            <a:r>
              <a:rPr lang="ru-RU" sz="2400" b="1" strike="noStrike" spc="-1" dirty="0" smtClean="0">
                <a:solidFill>
                  <a:schemeClr val="accent6">
                    <a:lumMod val="75000"/>
                  </a:schemeClr>
                </a:solidFill>
                <a:latin typeface="Times New Roman"/>
              </a:rPr>
              <a:t>ПМО и диспансеризации</a:t>
            </a:r>
            <a:endParaRPr lang="ru-RU" sz="2400" b="0" strike="noStrike" spc="-1" dirty="0">
              <a:solidFill>
                <a:schemeClr val="accent6">
                  <a:lumMod val="75000"/>
                </a:schemeClr>
              </a:solidFill>
              <a:latin typeface="Lucida Sans Unicode"/>
            </a:endParaRPr>
          </a:p>
        </p:txBody>
      </p:sp>
      <p:pic>
        <p:nvPicPr>
          <p:cNvPr id="107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90348962"/>
              </p:ext>
            </p:extLst>
          </p:nvPr>
        </p:nvGraphicFramePr>
        <p:xfrm>
          <a:off x="1524000" y="2852936"/>
          <a:ext cx="609600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640" y="5445224"/>
            <a:ext cx="871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160" algn="just">
              <a:spcBef>
                <a:spcPts val="400"/>
              </a:spcBef>
              <a:buClr>
                <a:srgbClr val="2DA2BF"/>
              </a:buClr>
              <a:buSzPct val="68000"/>
              <a:tabLst>
                <a:tab pos="0" algn="l"/>
              </a:tabLst>
            </a:pPr>
            <a:r>
              <a:rPr lang="ru-RU" sz="1600" b="1" spc="-1" dirty="0" smtClean="0">
                <a:solidFill>
                  <a:srgbClr val="FF0000"/>
                </a:solidFill>
                <a:latin typeface="Times New Roman"/>
              </a:rPr>
              <a:t>Это может говорить </a:t>
            </a:r>
            <a:r>
              <a:rPr lang="ru-RU" sz="1600" b="1" spc="-1" dirty="0">
                <a:solidFill>
                  <a:srgbClr val="FF0000"/>
                </a:solidFill>
                <a:latin typeface="Times New Roman"/>
              </a:rPr>
              <a:t>о </a:t>
            </a:r>
            <a:r>
              <a:rPr lang="ru-RU" sz="1600" b="1" spc="-1" dirty="0" smtClean="0">
                <a:solidFill>
                  <a:srgbClr val="FF0000"/>
                </a:solidFill>
                <a:latin typeface="Times New Roman"/>
              </a:rPr>
              <a:t>недостаточном </a:t>
            </a:r>
            <a:r>
              <a:rPr lang="ru-RU" sz="1600" b="1" spc="-1" dirty="0">
                <a:solidFill>
                  <a:srgbClr val="FF0000"/>
                </a:solidFill>
                <a:latin typeface="Times New Roman"/>
              </a:rPr>
              <a:t>знании критериев факторов риска развития НИЗ, </a:t>
            </a:r>
            <a:r>
              <a:rPr lang="ru-RU" sz="1600" b="1" spc="-1" dirty="0" smtClean="0">
                <a:solidFill>
                  <a:srgbClr val="FF0000"/>
                </a:solidFill>
                <a:latin typeface="Times New Roman"/>
              </a:rPr>
              <a:t>а также о некорректной интерпретации анкет.</a:t>
            </a:r>
            <a:endParaRPr lang="ru-RU" sz="1600" b="1" spc="-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848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Объект 1"/>
          <p:cNvSpPr txBox="1"/>
          <p:nvPr/>
        </p:nvSpPr>
        <p:spPr>
          <a:xfrm>
            <a:off x="827640" y="980640"/>
            <a:ext cx="7344360" cy="1728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Основными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недостатками проведения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диспансеризации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некоторых медицинских организациях являются: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1" u="sng" strike="noStrike" spc="-1" dirty="0" smtClean="0">
              <a:solidFill>
                <a:srgbClr val="000000"/>
              </a:solidFill>
              <a:uFillTx/>
              <a:latin typeface="Times New Roman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1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. Некорректная </a:t>
            </a:r>
            <a:r>
              <a:rPr lang="ru-RU" sz="1800" b="1" u="sng" strike="noStrike" spc="-1" dirty="0" err="1">
                <a:solidFill>
                  <a:srgbClr val="000000"/>
                </a:solidFill>
                <a:uFillTx/>
                <a:latin typeface="Times New Roman"/>
              </a:rPr>
              <a:t>выявляемость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 факторов риска.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2019 году: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9" name="Заголовок 2"/>
          <p:cNvSpPr txBox="1"/>
          <p:nvPr/>
        </p:nvSpPr>
        <p:spPr>
          <a:xfrm>
            <a:off x="457200" y="4464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464646"/>
                </a:solidFill>
                <a:latin typeface="Times New Roman"/>
              </a:rPr>
              <a:t>Основные недостатки проведения диспансеризации</a:t>
            </a:r>
            <a:endParaRPr lang="ru-RU" sz="20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0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2" name="Таблица 6"/>
          <p:cNvGraphicFramePr/>
          <p:nvPr>
            <p:extLst>
              <p:ext uri="{D42A27DB-BD31-4B8C-83A1-F6EECF244321}">
                <p14:modId xmlns:p14="http://schemas.microsoft.com/office/powerpoint/2010/main" val="1357987035"/>
              </p:ext>
            </p:extLst>
          </p:nvPr>
        </p:nvGraphicFramePr>
        <p:xfrm>
          <a:off x="971280" y="2996952"/>
          <a:ext cx="7088792" cy="3158088"/>
        </p:xfrm>
        <a:graphic>
          <a:graphicData uri="http://schemas.openxmlformats.org/drawingml/2006/table">
            <a:tbl>
              <a:tblPr/>
              <a:tblGrid>
                <a:gridCol w="2160560"/>
                <a:gridCol w="2831952"/>
                <a:gridCol w="2096280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МО</a:t>
                      </a:r>
                      <a:endParaRPr lang="ru-RU" sz="18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человек,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прошедших диспансеризацию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Повышенное АД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Динской р-н</a:t>
                      </a:r>
                      <a:endParaRPr lang="ru-RU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25055</a:t>
                      </a:r>
                      <a:endParaRPr lang="ru-RU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15,8%</a:t>
                      </a:r>
                      <a:endParaRPr lang="ru-RU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Ейский р-н</a:t>
                      </a:r>
                      <a:endParaRPr lang="ru-RU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22159</a:t>
                      </a:r>
                      <a:endParaRPr lang="ru-RU" sz="18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14,6%</a:t>
                      </a:r>
                      <a:endParaRPr lang="ru-RU" sz="18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МО</a:t>
                      </a:r>
                      <a:endParaRPr lang="ru-RU" sz="18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человек,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прошедших диспансеризацию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Курение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latin typeface="Times New Roman"/>
                        </a:rPr>
                        <a:t>Северский р-н</a:t>
                      </a:r>
                      <a:endParaRPr lang="ru-RU" sz="18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latin typeface="Times New Roman"/>
                        </a:rPr>
                        <a:t>18519</a:t>
                      </a:r>
                      <a:endParaRPr lang="ru-RU" sz="18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 smtClean="0">
                          <a:latin typeface="Times New Roman"/>
                        </a:rPr>
                        <a:t>20,8%</a:t>
                      </a:r>
                      <a:endParaRPr lang="ru-RU" sz="18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Объект 1"/>
          <p:cNvSpPr txBox="1"/>
          <p:nvPr/>
        </p:nvSpPr>
        <p:spPr>
          <a:xfrm>
            <a:off x="827640" y="720000"/>
            <a:ext cx="7344360" cy="417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 Некорректная </a:t>
            </a:r>
            <a:r>
              <a:rPr lang="ru-RU" sz="1800" b="1" u="sng" strike="noStrike" spc="-1" dirty="0" err="1">
                <a:solidFill>
                  <a:srgbClr val="000000"/>
                </a:solidFill>
                <a:uFillTx/>
                <a:latin typeface="Times New Roman"/>
              </a:rPr>
              <a:t>выявляемость</a:t>
            </a:r>
            <a:r>
              <a:rPr lang="ru-RU" sz="18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 факторов риска.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2020 году: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4" name="Заголовок 2"/>
          <p:cNvSpPr txBox="1"/>
          <p:nvPr/>
        </p:nvSpPr>
        <p:spPr>
          <a:xfrm>
            <a:off x="457200" y="4464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464646"/>
                </a:solidFill>
                <a:latin typeface="Times New Roman"/>
              </a:rPr>
              <a:t>Основные недостатки проведения диспансеризации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5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6" name="Таблица 5"/>
          <p:cNvGraphicFramePr/>
          <p:nvPr>
            <p:extLst>
              <p:ext uri="{D42A27DB-BD31-4B8C-83A1-F6EECF244321}">
                <p14:modId xmlns:p14="http://schemas.microsoft.com/office/powerpoint/2010/main" val="4201430310"/>
              </p:ext>
            </p:extLst>
          </p:nvPr>
        </p:nvGraphicFramePr>
        <p:xfrm>
          <a:off x="795600" y="1484781"/>
          <a:ext cx="7843320" cy="4392491"/>
        </p:xfrm>
        <a:graphic>
          <a:graphicData uri="http://schemas.openxmlformats.org/drawingml/2006/table">
            <a:tbl>
              <a:tblPr/>
              <a:tblGrid>
                <a:gridCol w="1976200"/>
                <a:gridCol w="864096"/>
                <a:gridCol w="864096"/>
                <a:gridCol w="936104"/>
                <a:gridCol w="1008112"/>
                <a:gridCol w="1008112"/>
                <a:gridCol w="1186600"/>
              </a:tblGrid>
              <a:tr h="5462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МО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Колич</a:t>
                      </a: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чел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Повыш</a:t>
                      </a: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Повыш</a:t>
                      </a: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ИМТ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Курение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Низкая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Нерацион</a:t>
                      </a: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питание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Красноармейская ЦРБ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4968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21,5%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18,0%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19,3%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24,7%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24,6%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ГП №8 г. Краснодара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2049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4,5%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2,4%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4,4%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1,9%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ГП №14 г. Краснодара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1067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14,5%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28,8%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13,1%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45,1%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ГП №15 г. Краснодара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3084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29,6%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16,7%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22,5%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ГП №16 г. Краснодара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2150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5,5%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12,5%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14,2%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13,3%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ГП №19 г. Краснодара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3305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26,3%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6,9%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9,9%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30,7%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43,7%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Темрюкская ЦРБ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4836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5,1%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12,1%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19,6%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11,2%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ГБ №1 г. Сочи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1768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4,0%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2,7%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0,6%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1,0%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1,0%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ГБ №3 г. Сочи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543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0,7%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3,5%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ГБ №4 г. Сочи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586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6,0%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4,1%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5,3%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8,9%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5,6%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ГБ №8 г. Сочи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212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23,1%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23,1%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16%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39,2%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40,6%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Объект 1"/>
          <p:cNvSpPr txBox="1"/>
          <p:nvPr/>
        </p:nvSpPr>
        <p:spPr>
          <a:xfrm>
            <a:off x="827640" y="476672"/>
            <a:ext cx="7560784" cy="441932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r>
              <a:rPr lang="ru-RU" spc="-1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b="1" u="sng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u="sng" spc="-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Некорректная </a:t>
            </a:r>
            <a:r>
              <a:rPr lang="ru-RU" b="1" u="sng" spc="-1" dirty="0" err="1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выявляемость</a:t>
            </a:r>
            <a:r>
              <a:rPr lang="ru-RU" b="1" u="sng" spc="-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 факторов </a:t>
            </a:r>
            <a:r>
              <a:rPr lang="ru-RU" b="1" u="sng" spc="-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риска в </a:t>
            </a:r>
            <a:r>
              <a:rPr lang="ru-RU" b="1" u="sng" spc="-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2021 году</a:t>
            </a:r>
            <a:r>
              <a:rPr lang="ru-RU" b="1" u="sng" spc="-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. </a:t>
            </a:r>
            <a:endParaRPr lang="ru-RU" spc="-1" dirty="0">
              <a:solidFill>
                <a:schemeClr val="bg2">
                  <a:lumMod val="25000"/>
                </a:schemeClr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 smtClean="0">
              <a:solidFill>
                <a:srgbClr val="000000"/>
              </a:solidFill>
              <a:latin typeface="Times New Roman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году:</a:t>
            </a: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endParaRPr lang="ru-RU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4" name="Заголовок 2"/>
          <p:cNvSpPr txBox="1"/>
          <p:nvPr/>
        </p:nvSpPr>
        <p:spPr>
          <a:xfrm>
            <a:off x="457200" y="44640"/>
            <a:ext cx="8229240" cy="57604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/>
            <a:r>
              <a:rPr lang="ru-RU" sz="2000" b="1" spc="-1" dirty="0">
                <a:latin typeface="Times New Roman"/>
              </a:rPr>
              <a:t>Основные недостатки проведения </a:t>
            </a:r>
            <a:r>
              <a:rPr lang="ru-RU" sz="2000" b="1" spc="-1" dirty="0" smtClean="0">
                <a:latin typeface="Times New Roman"/>
              </a:rPr>
              <a:t>ПМО и диспансеризации</a:t>
            </a:r>
            <a:endParaRPr lang="ru-RU" sz="2000" b="1" spc="-1" dirty="0">
              <a:latin typeface="Lucida Sans Unicode"/>
            </a:endParaRPr>
          </a:p>
        </p:txBody>
      </p:sp>
      <p:pic>
        <p:nvPicPr>
          <p:cNvPr id="115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6" name="Таблица 5"/>
          <p:cNvGraphicFramePr/>
          <p:nvPr>
            <p:extLst>
              <p:ext uri="{D42A27DB-BD31-4B8C-83A1-F6EECF244321}">
                <p14:modId xmlns:p14="http://schemas.microsoft.com/office/powerpoint/2010/main" val="3907981002"/>
              </p:ext>
            </p:extLst>
          </p:nvPr>
        </p:nvGraphicFramePr>
        <p:xfrm>
          <a:off x="413628" y="908721"/>
          <a:ext cx="8262828" cy="5841257"/>
        </p:xfrm>
        <a:graphic>
          <a:graphicData uri="http://schemas.openxmlformats.org/drawingml/2006/table">
            <a:tbl>
              <a:tblPr/>
              <a:tblGrid>
                <a:gridCol w="2142148"/>
                <a:gridCol w="1512168"/>
                <a:gridCol w="1296144"/>
                <a:gridCol w="936104"/>
                <a:gridCol w="1224136"/>
                <a:gridCol w="1152128"/>
              </a:tblGrid>
              <a:tr h="10081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Медицинская организация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человек, прошедших ПМО и ДОГВН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Повышенная масса тела + ожирение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Курение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Низкая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активность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Нерацион</a:t>
                      </a: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питание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Выселковская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ЦРБ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13377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7,7%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latin typeface="Times New Roman"/>
                        </a:rPr>
                        <a:t>ГБ г. Геленджик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2076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1,8%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2,7%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0,2%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latin typeface="Times New Roman"/>
                        </a:rPr>
                        <a:t>ГБ г. Кропоткина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14580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11,5%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12,4%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12,9%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ГП №8 г. Краснодара</a:t>
                      </a:r>
                      <a:endParaRPr lang="ru-RU" sz="14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6759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0,3%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latin typeface="Times New Roman"/>
                        </a:rPr>
                        <a:t>ГП №12 г. Краснодара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8785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2,9%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2,3%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11%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12,4%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ГП №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г. Краснодара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11648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9,1%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ГП №19 г. Краснодара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13774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3,6%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12,8%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 smtClean="0">
                          <a:latin typeface="Times New Roman"/>
                        </a:rPr>
                        <a:t>Лабинская</a:t>
                      </a:r>
                      <a:r>
                        <a:rPr lang="ru-RU" sz="1400" b="0" strike="noStrike" spc="-1" dirty="0" smtClean="0">
                          <a:latin typeface="Times New Roman"/>
                        </a:rPr>
                        <a:t> ЦРБ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23068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7,9%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8,8%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13%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10,2%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latin typeface="Times New Roman"/>
                        </a:rPr>
                        <a:t>Ленинградская ЦРБ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14983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latin typeface="Times New Roman"/>
                        </a:rPr>
                        <a:t>32%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4,2%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3,3%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latin typeface="Times New Roman"/>
                        </a:rPr>
                        <a:t>26,5%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</a:tr>
              <a:tr h="5569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Темрюкская ЦРБ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29106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10,9%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4,2%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6,9%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9,4%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latin typeface="Times New Roman"/>
                        </a:rPr>
                        <a:t>Тимашевская ЦРБ</a:t>
                      </a:r>
                      <a:endParaRPr lang="ru-RU" sz="14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17295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10,5%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14,6%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12,3%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latin typeface="Times New Roman"/>
                        </a:rPr>
                        <a:t>13,5%</a:t>
                      </a: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</a:tr>
              <a:tr h="375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Краснодарский край</a:t>
                      </a:r>
                      <a:endParaRPr lang="ru-RU" sz="14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1231491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4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25,4%</a:t>
                      </a:r>
                      <a:endParaRPr lang="ru-RU" sz="14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21,3%</a:t>
                      </a:r>
                      <a:endParaRPr lang="ru-RU" sz="14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25,1%</a:t>
                      </a:r>
                      <a:endParaRPr lang="ru-RU" sz="14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25,2%</a:t>
                      </a:r>
                      <a:endParaRPr lang="ru-RU" sz="14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79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Объект 1"/>
          <p:cNvSpPr txBox="1"/>
          <p:nvPr/>
        </p:nvSpPr>
        <p:spPr>
          <a:xfrm>
            <a:off x="827640" y="908720"/>
            <a:ext cx="7344360" cy="72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spcBef>
                <a:spcPts val="400"/>
              </a:spcBef>
              <a:tabLst>
                <a:tab pos="0" algn="l"/>
              </a:tabLst>
            </a:pP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2. Низкая </a:t>
            </a:r>
            <a:r>
              <a:rPr lang="ru-RU" sz="1600" b="1" u="sng" strike="noStrike" spc="-1" dirty="0" err="1" smtClean="0">
                <a:solidFill>
                  <a:srgbClr val="000000"/>
                </a:solidFill>
                <a:uFillTx/>
                <a:latin typeface="Times New Roman"/>
              </a:rPr>
              <a:t>выявляемость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lang="ru-RU" sz="16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НИЗ (БСК, ЗНО, сахарный диабет, хронические болезни легких</a:t>
            </a:r>
            <a:r>
              <a:rPr lang="ru-RU" sz="16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) впервые </a:t>
            </a:r>
            <a:r>
              <a:rPr lang="ru-RU" sz="1600" b="1" u="sng" spc="-1" dirty="0">
                <a:latin typeface="Times New Roman"/>
                <a:ea typeface="Calibri"/>
              </a:rPr>
              <a:t>(по табл. 5001 формы №131/о):</a:t>
            </a: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6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6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 lang="ru-RU" sz="16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8" name="Заголовок 2"/>
          <p:cNvSpPr txBox="1"/>
          <p:nvPr/>
        </p:nvSpPr>
        <p:spPr>
          <a:xfrm>
            <a:off x="457200" y="4464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диспансеризации в 2019 году</a:t>
            </a:r>
            <a:endParaRPr lang="ru-RU" sz="2000" b="0" strike="noStrike" spc="-1" dirty="0">
              <a:solidFill>
                <a:schemeClr val="accent2">
                  <a:lumMod val="75000"/>
                </a:schemeClr>
              </a:solidFill>
              <a:latin typeface="Lucida Sans Unicode"/>
            </a:endParaRPr>
          </a:p>
        </p:txBody>
      </p:sp>
      <p:pic>
        <p:nvPicPr>
          <p:cNvPr id="119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20" name="Таблица 3"/>
          <p:cNvGraphicFramePr/>
          <p:nvPr>
            <p:extLst>
              <p:ext uri="{D42A27DB-BD31-4B8C-83A1-F6EECF244321}">
                <p14:modId xmlns:p14="http://schemas.microsoft.com/office/powerpoint/2010/main" val="240855753"/>
              </p:ext>
            </p:extLst>
          </p:nvPr>
        </p:nvGraphicFramePr>
        <p:xfrm>
          <a:off x="539553" y="1628800"/>
          <a:ext cx="7938671" cy="4569256"/>
        </p:xfrm>
        <a:graphic>
          <a:graphicData uri="http://schemas.openxmlformats.org/drawingml/2006/table">
            <a:tbl>
              <a:tblPr/>
              <a:tblGrid>
                <a:gridCol w="2376263"/>
                <a:gridCol w="1381113"/>
                <a:gridCol w="897589"/>
                <a:gridCol w="1092644"/>
                <a:gridCol w="1079314"/>
                <a:gridCol w="1111748"/>
              </a:tblGrid>
              <a:tr h="15266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Муниципальное образование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человек,</a:t>
                      </a:r>
                      <a:r>
                        <a:rPr lang="ru-RU" sz="1600" b="1" strike="noStrike" spc="-1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прошедших ПМО и ДОГВН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ЗНО (на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БСК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СД </a:t>
                      </a:r>
                      <a:endParaRPr lang="ru-RU" sz="1600" b="1" strike="noStrike" spc="-1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ХОБЛ </a:t>
                      </a:r>
                      <a:endParaRPr lang="ru-RU" sz="1600" b="1" strike="noStrike" spc="-1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Краснодарский край</a:t>
                      </a:r>
                      <a:endParaRPr lang="ru-RU" sz="16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941 083</a:t>
                      </a:r>
                      <a:endParaRPr lang="ru-RU" sz="16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320,9</a:t>
                      </a:r>
                      <a:endParaRPr lang="ru-RU" sz="16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11 104,9</a:t>
                      </a:r>
                      <a:endParaRPr lang="ru-RU" sz="16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794,5</a:t>
                      </a:r>
                      <a:endParaRPr lang="ru-RU" sz="16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232,4</a:t>
                      </a:r>
                      <a:endParaRPr lang="ru-RU" sz="1600" b="1" strike="noStrike" spc="-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Ейский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р-н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22159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144,4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2 220,3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334,0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Калининский р-н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8346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3 079,3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1 641,5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Каневский р-н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16704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724,4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371,2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Лабинский р-н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16231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37,0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807,1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277,2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55,4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Г. Новороссийск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47312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124,7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8 756,8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646,8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Г. Сочи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80020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52,5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8 357,9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392,4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46,2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80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Крыловский р-н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5982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802,4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Объект 1"/>
          <p:cNvSpPr txBox="1"/>
          <p:nvPr/>
        </p:nvSpPr>
        <p:spPr>
          <a:xfrm>
            <a:off x="827640" y="692696"/>
            <a:ext cx="7344360" cy="72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7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2. Низкая </a:t>
            </a:r>
            <a:r>
              <a:rPr lang="ru-RU" sz="17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первичная </a:t>
            </a:r>
            <a:r>
              <a:rPr lang="ru-RU" sz="1700" b="1" u="sng" strike="noStrike" spc="-1" dirty="0" err="1" smtClean="0">
                <a:solidFill>
                  <a:srgbClr val="000000"/>
                </a:solidFill>
                <a:uFillTx/>
                <a:latin typeface="Times New Roman"/>
              </a:rPr>
              <a:t>выявляемость</a:t>
            </a:r>
            <a:r>
              <a:rPr lang="ru-RU" sz="17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lang="ru-RU" sz="17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НИЗ (БСК, ЗНО, сахарный диабет, хронические болезни легких</a:t>
            </a:r>
            <a:r>
              <a:rPr lang="ru-RU" sz="1700" b="1" u="sng" strike="noStrike" spc="-1" dirty="0" smtClean="0">
                <a:solidFill>
                  <a:srgbClr val="000000"/>
                </a:solidFill>
                <a:uFillTx/>
                <a:latin typeface="Times New Roman"/>
              </a:rPr>
              <a:t>) в </a:t>
            </a:r>
            <a:r>
              <a:rPr lang="ru-RU" sz="1700" b="1" u="sng" spc="-1" dirty="0">
                <a:solidFill>
                  <a:srgbClr val="000000"/>
                </a:solidFill>
                <a:latin typeface="Times New Roman"/>
              </a:rPr>
              <a:t>2021 </a:t>
            </a:r>
            <a:r>
              <a:rPr lang="ru-RU" sz="1700" b="1" u="sng" spc="-1" dirty="0" smtClean="0">
                <a:solidFill>
                  <a:srgbClr val="000000"/>
                </a:solidFill>
                <a:latin typeface="Times New Roman"/>
              </a:rPr>
              <a:t>году (</a:t>
            </a:r>
            <a:r>
              <a:rPr lang="ru-RU" sz="1700" b="1" u="sng" spc="-1" dirty="0">
                <a:solidFill>
                  <a:srgbClr val="000000"/>
                </a:solidFill>
                <a:latin typeface="Times New Roman"/>
              </a:rPr>
              <a:t>по табл. 5000 формы №131/о). </a:t>
            </a:r>
            <a:endParaRPr lang="ru-RU" sz="1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8" name="Заголовок 2"/>
          <p:cNvSpPr txBox="1"/>
          <p:nvPr/>
        </p:nvSpPr>
        <p:spPr>
          <a:xfrm>
            <a:off x="457200" y="4464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464646"/>
                </a:solidFill>
                <a:latin typeface="Times New Roman"/>
              </a:rPr>
              <a:t>Основные недостатки проведения </a:t>
            </a:r>
            <a:r>
              <a:rPr lang="ru-RU" sz="2000" b="1" strike="noStrike" spc="-1" dirty="0" smtClean="0">
                <a:solidFill>
                  <a:srgbClr val="464646"/>
                </a:solidFill>
                <a:latin typeface="Times New Roman"/>
              </a:rPr>
              <a:t>ПМО и диспансеризации</a:t>
            </a:r>
            <a:endParaRPr lang="ru-RU" sz="20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9" name="Picture 2"/>
          <p:cNvPicPr/>
          <p:nvPr/>
        </p:nvPicPr>
        <p:blipFill>
          <a:blip r:embed="rId2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20" name="Таблица 3"/>
          <p:cNvGraphicFramePr/>
          <p:nvPr>
            <p:extLst>
              <p:ext uri="{D42A27DB-BD31-4B8C-83A1-F6EECF244321}">
                <p14:modId xmlns:p14="http://schemas.microsoft.com/office/powerpoint/2010/main" val="2076599266"/>
              </p:ext>
            </p:extLst>
          </p:nvPr>
        </p:nvGraphicFramePr>
        <p:xfrm>
          <a:off x="611460" y="1556789"/>
          <a:ext cx="7956808" cy="4320482"/>
        </p:xfrm>
        <a:graphic>
          <a:graphicData uri="http://schemas.openxmlformats.org/drawingml/2006/table">
            <a:tbl>
              <a:tblPr/>
              <a:tblGrid>
                <a:gridCol w="2160340"/>
                <a:gridCol w="1440160"/>
                <a:gridCol w="1065100"/>
                <a:gridCol w="1095140"/>
                <a:gridCol w="1081780"/>
                <a:gridCol w="1114288"/>
              </a:tblGrid>
              <a:tr h="959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Медицинская организация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человек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ЗНО (на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БСК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СД </a:t>
                      </a:r>
                      <a:endParaRPr lang="ru-RU" sz="1600" b="1" strike="noStrike" spc="-1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ХОБЛ </a:t>
                      </a:r>
                      <a:endParaRPr lang="ru-RU" sz="1600" b="1" strike="noStrike" spc="-1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тыс.)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419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Краснодарский</a:t>
                      </a:r>
                      <a:r>
                        <a:rPr lang="ru-RU" sz="1600" b="1" strike="noStrike" spc="-1" baseline="0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 край</a:t>
                      </a:r>
                      <a:endParaRPr lang="ru-RU" sz="1600" b="1" strike="noStrike" spc="-1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1231491</a:t>
                      </a:r>
                      <a:endParaRPr lang="ru-RU" sz="1600" b="1" strike="noStrike" spc="-1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117,6</a:t>
                      </a:r>
                      <a:endParaRPr lang="ru-RU" sz="1600" b="1" strike="noStrike" spc="-1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5999,0</a:t>
                      </a:r>
                      <a:endParaRPr lang="ru-RU" sz="1600" b="1" strike="noStrike" spc="-1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583,5</a:t>
                      </a:r>
                      <a:endParaRPr lang="ru-RU" sz="1600" b="1" strike="noStrike" spc="-1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116,8</a:t>
                      </a:r>
                      <a:endParaRPr lang="ru-RU" sz="1600" b="1" strike="noStrike" spc="-1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</a:tr>
              <a:tr h="419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ГП №5 г. Краснодара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10026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29,9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29,9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1969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ГП №12 г. Краснодара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8785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466,7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8"/>
                    </a:solidFill>
                  </a:tcPr>
                </a:tc>
              </a:tr>
              <a:tr h="419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Каневская ЦРБ 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15567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19,3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655,2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327,6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38,5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3"/>
                    </a:solidFill>
                  </a:tcPr>
                </a:tc>
              </a:tr>
              <a:tr h="419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Ленинградская ЦРБ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14983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787,6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213,6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19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Крыловская ЦРБ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7837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102,1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867,7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331,8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19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Новопокровская ЦРБ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10075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268,0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69,5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69,5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23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Темрюкская ЦРБ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 smtClean="0">
                          <a:latin typeface="Times New Roman"/>
                        </a:rPr>
                        <a:t>12654</a:t>
                      </a:r>
                      <a:endParaRPr lang="ru-RU" sz="1600" b="1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34,4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353,9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48,1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Times New Roman"/>
                        </a:rPr>
                        <a:t>0</a:t>
                      </a:r>
                      <a:endParaRPr lang="ru-RU" sz="16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99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3871</TotalTime>
  <Words>3364</Words>
  <Application>Microsoft Office PowerPoint</Application>
  <PresentationFormat>Экран (4:3)</PresentationFormat>
  <Paragraphs>628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Мероприятия онкоскрининга в 2021 году по данным формы 131/о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муниципальных и корпоративных программ «Укрепление общественного здоровья»  в Краснодарском крае </dc:title>
  <dc:subject/>
  <dc:creator>Вяликова Наталия</dc:creator>
  <dc:description/>
  <cp:lastModifiedBy>Захарова Анна</cp:lastModifiedBy>
  <cp:revision>302</cp:revision>
  <cp:lastPrinted>2022-07-04T05:21:52Z</cp:lastPrinted>
  <dcterms:created xsi:type="dcterms:W3CDTF">2021-04-21T13:51:22Z</dcterms:created>
  <dcterms:modified xsi:type="dcterms:W3CDTF">2022-07-04T13:00:25Z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14</vt:i4>
  </property>
</Properties>
</file>